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6" r:id="rId2"/>
    <p:sldId id="259" r:id="rId3"/>
    <p:sldId id="257" r:id="rId4"/>
    <p:sldId id="258" r:id="rId5"/>
    <p:sldId id="260" r:id="rId6"/>
    <p:sldId id="284" r:id="rId7"/>
    <p:sldId id="287" r:id="rId8"/>
    <p:sldId id="286" r:id="rId9"/>
    <p:sldId id="261" r:id="rId10"/>
    <p:sldId id="262" r:id="rId11"/>
    <p:sldId id="263" r:id="rId12"/>
    <p:sldId id="264" r:id="rId13"/>
    <p:sldId id="277" r:id="rId14"/>
    <p:sldId id="269" r:id="rId15"/>
    <p:sldId id="270" r:id="rId16"/>
    <p:sldId id="271" r:id="rId17"/>
    <p:sldId id="265" r:id="rId18"/>
    <p:sldId id="266" r:id="rId19"/>
    <p:sldId id="267" r:id="rId20"/>
    <p:sldId id="272" r:id="rId21"/>
    <p:sldId id="268" r:id="rId22"/>
    <p:sldId id="273" r:id="rId23"/>
    <p:sldId id="274" r:id="rId24"/>
    <p:sldId id="279" r:id="rId25"/>
    <p:sldId id="280" r:id="rId26"/>
    <p:sldId id="288" r:id="rId27"/>
    <p:sldId id="289" r:id="rId28"/>
    <p:sldId id="290" r:id="rId29"/>
    <p:sldId id="291" r:id="rId30"/>
    <p:sldId id="292" r:id="rId31"/>
    <p:sldId id="293" r:id="rId32"/>
    <p:sldId id="294" r:id="rId33"/>
    <p:sldId id="295" r:id="rId34"/>
    <p:sldId id="296" r:id="rId35"/>
    <p:sldId id="282" r:id="rId36"/>
    <p:sldId id="275" r:id="rId37"/>
    <p:sldId id="276" r:id="rId38"/>
    <p:sldId id="297" r:id="rId39"/>
    <p:sldId id="281" r:id="rId40"/>
    <p:sldId id="298"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8511" autoAdjust="0"/>
  </p:normalViewPr>
  <p:slideViewPr>
    <p:cSldViewPr snapToGrid="0" snapToObjects="1">
      <p:cViewPr>
        <p:scale>
          <a:sx n="90" d="100"/>
          <a:sy n="90" d="100"/>
        </p:scale>
        <p:origin x="-80" y="21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printerSettings" Target="printerSettings/printerSettings1.bin"/><Relationship Id="rId44" Type="http://schemas.openxmlformats.org/officeDocument/2006/relationships/presProps" Target="presProps.xml"/><Relationship Id="rId45"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tiff>
</file>

<file path=ppt/media/image2.png>
</file>

<file path=ppt/media/image20.tiff>
</file>

<file path=ppt/media/image21.tiff>
</file>

<file path=ppt/media/image22.tiff>
</file>

<file path=ppt/media/image23.tiff>
</file>

<file path=ppt/media/image24.tiff>
</file>

<file path=ppt/media/image25.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A0E6E77-3283-344D-9AC2-FD5DD182305F}" type="datetimeFigureOut">
              <a:rPr lang="en-US" smtClean="0"/>
              <a:t>2/9/15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36A4C59-9997-D64D-B418-4F4AB05D75FD}" type="slidenum">
              <a:rPr lang="en-US" smtClean="0"/>
              <a:t>‹#›</a:t>
            </a:fld>
            <a:endParaRPr lang="en-US"/>
          </a:p>
        </p:txBody>
      </p:sp>
    </p:spTree>
    <p:extLst>
      <p:ext uri="{BB962C8B-B14F-4D97-AF65-F5344CB8AC3E}">
        <p14:creationId xmlns:p14="http://schemas.microsoft.com/office/powerpoint/2010/main" val="248258740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Say</a:t>
            </a:r>
            <a:r>
              <a:rPr lang="en-US" baseline="0" dirty="0" smtClean="0"/>
              <a:t> what normalized is</a:t>
            </a:r>
          </a:p>
          <a:p>
            <a:endParaRPr lang="en-US" baseline="0" dirty="0" smtClean="0"/>
          </a:p>
          <a:p>
            <a:r>
              <a:rPr lang="en-US" baseline="0" dirty="0" smtClean="0"/>
              <a:t>Talk about how normal it is to get data in Excel – and encourage them to work with excel – and think of this as something you can teach your clients</a:t>
            </a:r>
            <a:endParaRPr lang="en-US" dirty="0"/>
          </a:p>
        </p:txBody>
      </p:sp>
      <p:sp>
        <p:nvSpPr>
          <p:cNvPr id="4" name="Slide Number Placeholder 3"/>
          <p:cNvSpPr>
            <a:spLocks noGrp="1"/>
          </p:cNvSpPr>
          <p:nvPr>
            <p:ph type="sldNum" sz="quarter" idx="10"/>
          </p:nvPr>
        </p:nvSpPr>
        <p:spPr/>
        <p:txBody>
          <a:bodyPr/>
          <a:lstStyle/>
          <a:p>
            <a:fld id="{036A4C59-9997-D64D-B418-4F4AB05D75FD}" type="slidenum">
              <a:rPr lang="en-US" smtClean="0"/>
              <a:t>2</a:t>
            </a:fld>
            <a:endParaRPr lang="en-US"/>
          </a:p>
        </p:txBody>
      </p:sp>
    </p:spTree>
    <p:extLst>
      <p:ext uri="{BB962C8B-B14F-4D97-AF65-F5344CB8AC3E}">
        <p14:creationId xmlns:p14="http://schemas.microsoft.com/office/powerpoint/2010/main" val="27653546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this likely won’t be needed today,</a:t>
            </a:r>
            <a:r>
              <a:rPr lang="en-US" baseline="0" dirty="0" smtClean="0"/>
              <a:t> but FYI: </a:t>
            </a:r>
            <a:r>
              <a:rPr lang="en-US" dirty="0" smtClean="0"/>
              <a:t>review the different between records and rows, beginning by splitting some multi-valued cells</a:t>
            </a:r>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14</a:t>
            </a:fld>
            <a:endParaRPr lang="en-US"/>
          </a:p>
        </p:txBody>
      </p:sp>
    </p:spTree>
    <p:extLst>
      <p:ext uri="{BB962C8B-B14F-4D97-AF65-F5344CB8AC3E}">
        <p14:creationId xmlns:p14="http://schemas.microsoft.com/office/powerpoint/2010/main" val="4217131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good if</a:t>
            </a:r>
            <a:r>
              <a:rPr lang="en-US" baseline="0" dirty="0" smtClean="0"/>
              <a:t> you’re only interested in specific values from the physical description, like whether or not menus are illustrated.  </a:t>
            </a:r>
          </a:p>
          <a:p>
            <a:r>
              <a:rPr lang="en-US" baseline="0" dirty="0" smtClean="0"/>
              <a:t>BUT, notice how the rest of rows 5, 6, and 7 are blank </a:t>
            </a:r>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15</a:t>
            </a:fld>
            <a:endParaRPr lang="en-US"/>
          </a:p>
        </p:txBody>
      </p:sp>
    </p:spTree>
    <p:extLst>
      <p:ext uri="{BB962C8B-B14F-4D97-AF65-F5344CB8AC3E}">
        <p14:creationId xmlns:p14="http://schemas.microsoft.com/office/powerpoint/2010/main" val="37311674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Switching to the records view gives</a:t>
            </a:r>
            <a:r>
              <a:rPr lang="en-US" baseline="0" dirty="0" smtClean="0"/>
              <a:t> you the flexibility of gathering multiple rows together under the same ID.</a:t>
            </a:r>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16</a:t>
            </a:fld>
            <a:endParaRPr lang="en-US"/>
          </a:p>
        </p:txBody>
      </p:sp>
    </p:spTree>
    <p:extLst>
      <p:ext uri="{BB962C8B-B14F-4D97-AF65-F5344CB8AC3E}">
        <p14:creationId xmlns:p14="http://schemas.microsoft.com/office/powerpoint/2010/main" val="4231896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Navigation to “Facet</a:t>
            </a:r>
            <a:r>
              <a:rPr lang="en-US" baseline="0" dirty="0" smtClean="0"/>
              <a:t> </a:t>
            </a:r>
            <a:r>
              <a:rPr lang="en-US" baseline="0" dirty="0" smtClean="0">
                <a:sym typeface="Wingdings"/>
              </a:rPr>
              <a:t> Text facet”</a:t>
            </a:r>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17</a:t>
            </a:fld>
            <a:endParaRPr lang="en-US"/>
          </a:p>
        </p:txBody>
      </p:sp>
    </p:spTree>
    <p:extLst>
      <p:ext uri="{BB962C8B-B14F-4D97-AF65-F5344CB8AC3E}">
        <p14:creationId xmlns:p14="http://schemas.microsoft.com/office/powerpoint/2010/main" val="160787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Click</a:t>
            </a:r>
            <a:r>
              <a:rPr lang="en-US" baseline="0" dirty="0" smtClean="0"/>
              <a:t> “Cluster”</a:t>
            </a:r>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18</a:t>
            </a:fld>
            <a:endParaRPr lang="en-US"/>
          </a:p>
        </p:txBody>
      </p:sp>
    </p:spTree>
    <p:extLst>
      <p:ext uri="{BB962C8B-B14F-4D97-AF65-F5344CB8AC3E}">
        <p14:creationId xmlns:p14="http://schemas.microsoft.com/office/powerpoint/2010/main" val="5904694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For each cluster, review</a:t>
            </a:r>
            <a:r>
              <a:rPr lang="en-US" baseline="0" dirty="0" smtClean="0"/>
              <a:t> the values in the cluster, and (where needed) determine the preferred cell value.</a:t>
            </a:r>
          </a:p>
          <a:p>
            <a:r>
              <a:rPr lang="en-US" baseline="0" dirty="0" smtClean="0"/>
              <a:t>-- Select the “Merge?” check box</a:t>
            </a:r>
          </a:p>
          <a:p>
            <a:r>
              <a:rPr lang="en-US" baseline="0" dirty="0" smtClean="0"/>
              <a:t>-- Then select “Merge Selected and Re-Cluster”</a:t>
            </a:r>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19</a:t>
            </a:fld>
            <a:endParaRPr lang="en-US"/>
          </a:p>
        </p:txBody>
      </p:sp>
    </p:spTree>
    <p:extLst>
      <p:ext uri="{BB962C8B-B14F-4D97-AF65-F5344CB8AC3E}">
        <p14:creationId xmlns:p14="http://schemas.microsoft.com/office/powerpoint/2010/main" val="18336294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because their</a:t>
            </a:r>
            <a:r>
              <a:rPr lang="en-US" baseline="0" dirty="0" smtClean="0"/>
              <a:t> names are similar doesn’t mean they’re the same!</a:t>
            </a:r>
          </a:p>
          <a:p>
            <a:r>
              <a:rPr lang="en-US" baseline="0" dirty="0" smtClean="0"/>
              <a:t>-- Today the Hotel Savoy is an Apple Store. The Savoy Hotel is still in operation.</a:t>
            </a:r>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21</a:t>
            </a:fld>
            <a:endParaRPr lang="en-US"/>
          </a:p>
        </p:txBody>
      </p:sp>
    </p:spTree>
    <p:extLst>
      <p:ext uri="{BB962C8B-B14F-4D97-AF65-F5344CB8AC3E}">
        <p14:creationId xmlns:p14="http://schemas.microsoft.com/office/powerpoint/2010/main" val="35059836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neglect to get to this point</a:t>
            </a:r>
            <a:r>
              <a:rPr lang="en-US" baseline="0" dirty="0" smtClean="0"/>
              <a:t> and slide</a:t>
            </a:r>
          </a:p>
          <a:p>
            <a:endParaRPr lang="en-US" baseline="0" dirty="0" smtClean="0"/>
          </a:p>
          <a:p>
            <a:r>
              <a:rPr lang="en-US" baseline="0" dirty="0" smtClean="0"/>
              <a:t>Think about adding some more discussion </a:t>
            </a:r>
            <a:r>
              <a:rPr lang="en-US" baseline="0" smtClean="0"/>
              <a:t>poitns</a:t>
            </a:r>
            <a:endParaRPr lang="en-US"/>
          </a:p>
        </p:txBody>
      </p:sp>
      <p:sp>
        <p:nvSpPr>
          <p:cNvPr id="4" name="Slide Number Placeholder 3"/>
          <p:cNvSpPr>
            <a:spLocks noGrp="1"/>
          </p:cNvSpPr>
          <p:nvPr>
            <p:ph type="sldNum" sz="quarter" idx="10"/>
          </p:nvPr>
        </p:nvSpPr>
        <p:spPr/>
        <p:txBody>
          <a:bodyPr/>
          <a:lstStyle/>
          <a:p>
            <a:fld id="{036A4C59-9997-D64D-B418-4F4AB05D75FD}" type="slidenum">
              <a:rPr lang="en-US" smtClean="0"/>
              <a:t>36</a:t>
            </a:fld>
            <a:endParaRPr lang="en-US"/>
          </a:p>
        </p:txBody>
      </p:sp>
    </p:spTree>
    <p:extLst>
      <p:ext uri="{BB962C8B-B14F-4D97-AF65-F5344CB8AC3E}">
        <p14:creationId xmlns:p14="http://schemas.microsoft.com/office/powerpoint/2010/main" val="5953036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6A4C59-9997-D64D-B418-4F4AB05D75FD}" type="slidenum">
              <a:rPr lang="en-US" smtClean="0"/>
              <a:t>3</a:t>
            </a:fld>
            <a:endParaRPr lang="en-US"/>
          </a:p>
        </p:txBody>
      </p:sp>
    </p:spTree>
    <p:extLst>
      <p:ext uri="{BB962C8B-B14F-4D97-AF65-F5344CB8AC3E}">
        <p14:creationId xmlns:p14="http://schemas.microsoft.com/office/powerpoint/2010/main" val="239088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 Note that it runs on desktop but opens in browser.</a:t>
            </a:r>
          </a:p>
          <a:p>
            <a:endParaRPr lang="en-US" baseline="0" dirty="0" smtClean="0"/>
          </a:p>
          <a:p>
            <a:r>
              <a:rPr lang="en-US" baseline="0" dirty="0" smtClean="0"/>
              <a:t>-- Demonstrate how to create a new project; how to do basic normalization; how to facet and cluster</a:t>
            </a:r>
          </a:p>
          <a:p>
            <a:endParaRPr lang="en-US" baseline="0" dirty="0" smtClean="0"/>
          </a:p>
          <a:p>
            <a:r>
              <a:rPr lang="en-US" baseline="0" dirty="0" smtClean="0"/>
              <a:t>-- Hands on exercise for 15 minutes (if there are advanced users, start a break-out discussion group)</a:t>
            </a:r>
            <a:endParaRPr lang="en-US" dirty="0" smtClean="0"/>
          </a:p>
          <a:p>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5</a:t>
            </a:fld>
            <a:endParaRPr lang="en-US"/>
          </a:p>
        </p:txBody>
      </p:sp>
    </p:spTree>
    <p:extLst>
      <p:ext uri="{BB962C8B-B14F-4D97-AF65-F5344CB8AC3E}">
        <p14:creationId xmlns:p14="http://schemas.microsoft.com/office/powerpoint/2010/main" val="39880849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NYPL has some 45,000 menus from 1840-present</a:t>
            </a:r>
          </a:p>
          <a:p>
            <a:r>
              <a:rPr lang="en-US" dirty="0" smtClean="0"/>
              <a:t>-- </a:t>
            </a:r>
            <a:r>
              <a:rPr lang="en-US" dirty="0" err="1" smtClean="0"/>
              <a:t>Crowdsource</a:t>
            </a:r>
            <a:r>
              <a:rPr lang="en-US" baseline="0" dirty="0" smtClean="0"/>
              <a:t> project l</a:t>
            </a:r>
            <a:r>
              <a:rPr lang="en-US" dirty="0" smtClean="0"/>
              <a:t>aunched in April 2009</a:t>
            </a:r>
          </a:p>
          <a:p>
            <a:r>
              <a:rPr lang="en-US" dirty="0" smtClean="0"/>
              <a:t>-- Creating a database of dishes</a:t>
            </a:r>
          </a:p>
          <a:p>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6</a:t>
            </a:fld>
            <a:endParaRPr lang="en-US"/>
          </a:p>
        </p:txBody>
      </p:sp>
    </p:spTree>
    <p:extLst>
      <p:ext uri="{BB962C8B-B14F-4D97-AF65-F5344CB8AC3E}">
        <p14:creationId xmlns:p14="http://schemas.microsoft.com/office/powerpoint/2010/main" val="21591625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Choose create project (notice that you can also open projects</a:t>
            </a:r>
            <a:r>
              <a:rPr lang="en-US" baseline="0" dirty="0" smtClean="0"/>
              <a:t> you’ve worked on previously or import projects.  The import feature is especially useful for collaboration)</a:t>
            </a:r>
          </a:p>
          <a:p>
            <a:r>
              <a:rPr lang="en-US" baseline="0" dirty="0" smtClean="0"/>
              <a:t>-- Upload “</a:t>
            </a:r>
            <a:r>
              <a:rPr lang="en-US" baseline="0" dirty="0" err="1" smtClean="0"/>
              <a:t>Menu.csv</a:t>
            </a:r>
            <a:r>
              <a:rPr lang="en-US" baseline="0" dirty="0" smtClean="0"/>
              <a:t>”.  Caveat:  the other files are very large.  It’s possible to allocate additional memory to Open Refine when working with large datasets, but not for the purposes of this demo.  If this is important to you, we can discuss it during the hands-on session.</a:t>
            </a:r>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9</a:t>
            </a:fld>
            <a:endParaRPr lang="en-US"/>
          </a:p>
        </p:txBody>
      </p:sp>
    </p:spTree>
    <p:extLst>
      <p:ext uri="{BB962C8B-B14F-4D97-AF65-F5344CB8AC3E}">
        <p14:creationId xmlns:p14="http://schemas.microsoft.com/office/powerpoint/2010/main" val="1296508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Use the preview window to review</a:t>
            </a:r>
            <a:r>
              <a:rPr lang="en-US" baseline="0" dirty="0" smtClean="0"/>
              <a:t> the data </a:t>
            </a:r>
          </a:p>
          <a:p>
            <a:r>
              <a:rPr lang="en-US" baseline="0" dirty="0" smtClean="0"/>
              <a:t>-- Notice the parse options</a:t>
            </a:r>
          </a:p>
          <a:p>
            <a:r>
              <a:rPr lang="en-US" baseline="0" dirty="0" smtClean="0"/>
              <a:t>-- for this data set, be sure that character encoding is UTF-8, Columns are set as CSV, and first line is parsed as a header</a:t>
            </a:r>
          </a:p>
          <a:p>
            <a:r>
              <a:rPr lang="en-US" baseline="0" dirty="0" smtClean="0"/>
              <a:t>-- note quotation marks option.  In this case, we have it checked, but it you use quotations in your data set for other purposes it may cause parsing issues</a:t>
            </a:r>
          </a:p>
          <a:p>
            <a:r>
              <a:rPr lang="en-US" baseline="0" dirty="0" smtClean="0"/>
              <a:t>-- When you selected among options, click “update preview”, review again, and if all looks well, choose a project name and click “create project”</a:t>
            </a:r>
          </a:p>
        </p:txBody>
      </p:sp>
      <p:sp>
        <p:nvSpPr>
          <p:cNvPr id="4" name="Slide Number Placeholder 3"/>
          <p:cNvSpPr>
            <a:spLocks noGrp="1"/>
          </p:cNvSpPr>
          <p:nvPr>
            <p:ph type="sldNum" sz="quarter" idx="10"/>
          </p:nvPr>
        </p:nvSpPr>
        <p:spPr/>
        <p:txBody>
          <a:bodyPr/>
          <a:lstStyle/>
          <a:p>
            <a:fld id="{0B16D777-8C63-864C-B683-9084BCCD835E}" type="slidenum">
              <a:rPr lang="en-US" smtClean="0"/>
              <a:t>10</a:t>
            </a:fld>
            <a:endParaRPr lang="en-US"/>
          </a:p>
        </p:txBody>
      </p:sp>
    </p:spTree>
    <p:extLst>
      <p:ext uri="{BB962C8B-B14F-4D97-AF65-F5344CB8AC3E}">
        <p14:creationId xmlns:p14="http://schemas.microsoft.com/office/powerpoint/2010/main" val="2045496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click the arrow to the left of sponsor for</a:t>
            </a:r>
            <a:r>
              <a:rPr lang="en-US" baseline="0" dirty="0" smtClean="0"/>
              <a:t> a drop-down menu (notice the option your menu options)</a:t>
            </a:r>
          </a:p>
          <a:p>
            <a:r>
              <a:rPr lang="en-US" baseline="0" dirty="0" smtClean="0"/>
              <a:t>-- choose edit cells</a:t>
            </a:r>
          </a:p>
          <a:p>
            <a:r>
              <a:rPr lang="en-US" baseline="0" dirty="0" smtClean="0"/>
              <a:t>-- choose common transforms</a:t>
            </a:r>
          </a:p>
          <a:p>
            <a:r>
              <a:rPr lang="en-US" baseline="0" dirty="0" smtClean="0"/>
              <a:t>-- start by trimming whitespace (you’ll notice that 14 cells were effected)</a:t>
            </a:r>
          </a:p>
          <a:p>
            <a:r>
              <a:rPr lang="en-US" baseline="0" dirty="0" smtClean="0"/>
              <a:t>-- collapsing whitespace effects another 126 cells.  Computers are better than humans at detecting white space.</a:t>
            </a:r>
          </a:p>
          <a:p>
            <a:r>
              <a:rPr lang="en-US" baseline="0" dirty="0" smtClean="0"/>
              <a:t>-- also play with uniformly setting the cases</a:t>
            </a:r>
          </a:p>
          <a:p>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11</a:t>
            </a:fld>
            <a:endParaRPr lang="en-US"/>
          </a:p>
        </p:txBody>
      </p:sp>
    </p:spTree>
    <p:extLst>
      <p:ext uri="{BB962C8B-B14F-4D97-AF65-F5344CB8AC3E}">
        <p14:creationId xmlns:p14="http://schemas.microsoft.com/office/powerpoint/2010/main" val="1173954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Caveat: if you choose</a:t>
            </a:r>
            <a:r>
              <a:rPr lang="en-US" baseline="0" dirty="0" smtClean="0"/>
              <a:t> to </a:t>
            </a:r>
            <a:r>
              <a:rPr lang="en-US" dirty="0" smtClean="0"/>
              <a:t>navigate backward</a:t>
            </a:r>
            <a:r>
              <a:rPr lang="en-US" baseline="0" dirty="0" smtClean="0"/>
              <a:t> in your project history, you won’t be able to access any steps you’d taken after that point once you’ve made another change.</a:t>
            </a:r>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12</a:t>
            </a:fld>
            <a:endParaRPr lang="en-US"/>
          </a:p>
        </p:txBody>
      </p:sp>
    </p:spTree>
    <p:extLst>
      <p:ext uri="{BB962C8B-B14F-4D97-AF65-F5344CB8AC3E}">
        <p14:creationId xmlns:p14="http://schemas.microsoft.com/office/powerpoint/2010/main" val="2832085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a:t>
            </a:r>
            <a:r>
              <a:rPr lang="en-US" baseline="0" dirty="0" smtClean="0"/>
              <a:t> that you can extract your steps!  This can save huge amounts of time for repetitive tasks</a:t>
            </a:r>
            <a:endParaRPr lang="en-US" dirty="0"/>
          </a:p>
        </p:txBody>
      </p:sp>
      <p:sp>
        <p:nvSpPr>
          <p:cNvPr id="4" name="Slide Number Placeholder 3"/>
          <p:cNvSpPr>
            <a:spLocks noGrp="1"/>
          </p:cNvSpPr>
          <p:nvPr>
            <p:ph type="sldNum" sz="quarter" idx="10"/>
          </p:nvPr>
        </p:nvSpPr>
        <p:spPr/>
        <p:txBody>
          <a:bodyPr/>
          <a:lstStyle/>
          <a:p>
            <a:fld id="{0B16D777-8C63-864C-B683-9084BCCD835E}" type="slidenum">
              <a:rPr lang="en-US" smtClean="0"/>
              <a:t>13</a:t>
            </a:fld>
            <a:endParaRPr lang="en-US"/>
          </a:p>
        </p:txBody>
      </p:sp>
    </p:spTree>
    <p:extLst>
      <p:ext uri="{BB962C8B-B14F-4D97-AF65-F5344CB8AC3E}">
        <p14:creationId xmlns:p14="http://schemas.microsoft.com/office/powerpoint/2010/main" val="2832085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D6228D5-5F93-BB4A-964B-203967C46295}" type="datetimeFigureOut">
              <a:rPr lang="en-US" smtClean="0"/>
              <a:t>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AF5D3A-5862-9F4D-A60A-2EA35E51BDB3}" type="slidenum">
              <a:rPr lang="en-US" smtClean="0"/>
              <a:t>‹#›</a:t>
            </a:fld>
            <a:endParaRPr lang="en-US"/>
          </a:p>
        </p:txBody>
      </p:sp>
    </p:spTree>
    <p:extLst>
      <p:ext uri="{BB962C8B-B14F-4D97-AF65-F5344CB8AC3E}">
        <p14:creationId xmlns:p14="http://schemas.microsoft.com/office/powerpoint/2010/main" val="1866356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D6228D5-5F93-BB4A-964B-203967C46295}" type="datetimeFigureOut">
              <a:rPr lang="en-US" smtClean="0"/>
              <a:t>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AF5D3A-5862-9F4D-A60A-2EA35E51BDB3}" type="slidenum">
              <a:rPr lang="en-US" smtClean="0"/>
              <a:t>‹#›</a:t>
            </a:fld>
            <a:endParaRPr lang="en-US"/>
          </a:p>
        </p:txBody>
      </p:sp>
    </p:spTree>
    <p:extLst>
      <p:ext uri="{BB962C8B-B14F-4D97-AF65-F5344CB8AC3E}">
        <p14:creationId xmlns:p14="http://schemas.microsoft.com/office/powerpoint/2010/main" val="1179704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D6228D5-5F93-BB4A-964B-203967C46295}" type="datetimeFigureOut">
              <a:rPr lang="en-US" smtClean="0"/>
              <a:t>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AF5D3A-5862-9F4D-A60A-2EA35E51BDB3}" type="slidenum">
              <a:rPr lang="en-US" smtClean="0"/>
              <a:t>‹#›</a:t>
            </a:fld>
            <a:endParaRPr lang="en-US"/>
          </a:p>
        </p:txBody>
      </p:sp>
    </p:spTree>
    <p:extLst>
      <p:ext uri="{BB962C8B-B14F-4D97-AF65-F5344CB8AC3E}">
        <p14:creationId xmlns:p14="http://schemas.microsoft.com/office/powerpoint/2010/main" val="1858108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D6228D5-5F93-BB4A-964B-203967C46295}" type="datetimeFigureOut">
              <a:rPr lang="en-US" smtClean="0"/>
              <a:t>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AF5D3A-5862-9F4D-A60A-2EA35E51BDB3}" type="slidenum">
              <a:rPr lang="en-US" smtClean="0"/>
              <a:t>‹#›</a:t>
            </a:fld>
            <a:endParaRPr lang="en-US"/>
          </a:p>
        </p:txBody>
      </p:sp>
    </p:spTree>
    <p:extLst>
      <p:ext uri="{BB962C8B-B14F-4D97-AF65-F5344CB8AC3E}">
        <p14:creationId xmlns:p14="http://schemas.microsoft.com/office/powerpoint/2010/main" val="1364763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6228D5-5F93-BB4A-964B-203967C46295}" type="datetimeFigureOut">
              <a:rPr lang="en-US" smtClean="0"/>
              <a:t>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AF5D3A-5862-9F4D-A60A-2EA35E51BDB3}" type="slidenum">
              <a:rPr lang="en-US" smtClean="0"/>
              <a:t>‹#›</a:t>
            </a:fld>
            <a:endParaRPr lang="en-US"/>
          </a:p>
        </p:txBody>
      </p:sp>
    </p:spTree>
    <p:extLst>
      <p:ext uri="{BB962C8B-B14F-4D97-AF65-F5344CB8AC3E}">
        <p14:creationId xmlns:p14="http://schemas.microsoft.com/office/powerpoint/2010/main" val="2654231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D6228D5-5F93-BB4A-964B-203967C46295}" type="datetimeFigureOut">
              <a:rPr lang="en-US" smtClean="0"/>
              <a:t>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AF5D3A-5862-9F4D-A60A-2EA35E51BDB3}" type="slidenum">
              <a:rPr lang="en-US" smtClean="0"/>
              <a:t>‹#›</a:t>
            </a:fld>
            <a:endParaRPr lang="en-US"/>
          </a:p>
        </p:txBody>
      </p:sp>
    </p:spTree>
    <p:extLst>
      <p:ext uri="{BB962C8B-B14F-4D97-AF65-F5344CB8AC3E}">
        <p14:creationId xmlns:p14="http://schemas.microsoft.com/office/powerpoint/2010/main" val="1281607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D6228D5-5F93-BB4A-964B-203967C46295}" type="datetimeFigureOut">
              <a:rPr lang="en-US" smtClean="0"/>
              <a:t>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7AF5D3A-5862-9F4D-A60A-2EA35E51BDB3}" type="slidenum">
              <a:rPr lang="en-US" smtClean="0"/>
              <a:t>‹#›</a:t>
            </a:fld>
            <a:endParaRPr lang="en-US"/>
          </a:p>
        </p:txBody>
      </p:sp>
    </p:spTree>
    <p:extLst>
      <p:ext uri="{BB962C8B-B14F-4D97-AF65-F5344CB8AC3E}">
        <p14:creationId xmlns:p14="http://schemas.microsoft.com/office/powerpoint/2010/main" val="2552355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D6228D5-5F93-BB4A-964B-203967C46295}" type="datetimeFigureOut">
              <a:rPr lang="en-US" smtClean="0"/>
              <a:t>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7AF5D3A-5862-9F4D-A60A-2EA35E51BDB3}" type="slidenum">
              <a:rPr lang="en-US" smtClean="0"/>
              <a:t>‹#›</a:t>
            </a:fld>
            <a:endParaRPr lang="en-US"/>
          </a:p>
        </p:txBody>
      </p:sp>
    </p:spTree>
    <p:extLst>
      <p:ext uri="{BB962C8B-B14F-4D97-AF65-F5344CB8AC3E}">
        <p14:creationId xmlns:p14="http://schemas.microsoft.com/office/powerpoint/2010/main" val="2386457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6228D5-5F93-BB4A-964B-203967C46295}" type="datetimeFigureOut">
              <a:rPr lang="en-US" smtClean="0"/>
              <a:t>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7AF5D3A-5862-9F4D-A60A-2EA35E51BDB3}" type="slidenum">
              <a:rPr lang="en-US" smtClean="0"/>
              <a:t>‹#›</a:t>
            </a:fld>
            <a:endParaRPr lang="en-US"/>
          </a:p>
        </p:txBody>
      </p:sp>
    </p:spTree>
    <p:extLst>
      <p:ext uri="{BB962C8B-B14F-4D97-AF65-F5344CB8AC3E}">
        <p14:creationId xmlns:p14="http://schemas.microsoft.com/office/powerpoint/2010/main" val="1746454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6228D5-5F93-BB4A-964B-203967C46295}" type="datetimeFigureOut">
              <a:rPr lang="en-US" smtClean="0"/>
              <a:t>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AF5D3A-5862-9F4D-A60A-2EA35E51BDB3}" type="slidenum">
              <a:rPr lang="en-US" smtClean="0"/>
              <a:t>‹#›</a:t>
            </a:fld>
            <a:endParaRPr lang="en-US"/>
          </a:p>
        </p:txBody>
      </p:sp>
    </p:spTree>
    <p:extLst>
      <p:ext uri="{BB962C8B-B14F-4D97-AF65-F5344CB8AC3E}">
        <p14:creationId xmlns:p14="http://schemas.microsoft.com/office/powerpoint/2010/main" val="4165278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6228D5-5F93-BB4A-964B-203967C46295}" type="datetimeFigureOut">
              <a:rPr lang="en-US" smtClean="0"/>
              <a:t>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AF5D3A-5862-9F4D-A60A-2EA35E51BDB3}" type="slidenum">
              <a:rPr lang="en-US" smtClean="0"/>
              <a:t>‹#›</a:t>
            </a:fld>
            <a:endParaRPr lang="en-US"/>
          </a:p>
        </p:txBody>
      </p:sp>
    </p:spTree>
    <p:extLst>
      <p:ext uri="{BB962C8B-B14F-4D97-AF65-F5344CB8AC3E}">
        <p14:creationId xmlns:p14="http://schemas.microsoft.com/office/powerpoint/2010/main" val="261015692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6228D5-5F93-BB4A-964B-203967C46295}" type="datetimeFigureOut">
              <a:rPr lang="en-US" smtClean="0"/>
              <a:t>2/9/15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AF5D3A-5862-9F4D-A60A-2EA35E51BDB3}" type="slidenum">
              <a:rPr lang="en-US" smtClean="0"/>
              <a:t>‹#›</a:t>
            </a:fld>
            <a:endParaRPr lang="en-US"/>
          </a:p>
        </p:txBody>
      </p:sp>
      <p:pic>
        <p:nvPicPr>
          <p:cNvPr id="7" name="Picture 6" descr="DCWS_Banner.jp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5757705"/>
            <a:ext cx="9144000" cy="1088218"/>
          </a:xfrm>
          <a:prstGeom prst="rect">
            <a:avLst/>
          </a:prstGeom>
        </p:spPr>
      </p:pic>
    </p:spTree>
    <p:extLst>
      <p:ext uri="{BB962C8B-B14F-4D97-AF65-F5344CB8AC3E}">
        <p14:creationId xmlns:p14="http://schemas.microsoft.com/office/powerpoint/2010/main" val="24862272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iphylo.blogspot.com/2012/02/using-google-refine-and-taxonomic.html"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tif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tif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tif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tif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tif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reconcile.freebaseapps.com/reconcile"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314773"/>
            <a:ext cx="7772400" cy="1470025"/>
          </a:xfrm>
        </p:spPr>
        <p:txBody>
          <a:bodyPr>
            <a:normAutofit fontScale="90000"/>
          </a:bodyPr>
          <a:lstStyle/>
          <a:p>
            <a:r>
              <a:rPr lang="en-US" b="1" dirty="0" smtClean="0"/>
              <a:t>Lab: </a:t>
            </a:r>
            <a:br>
              <a:rPr lang="en-US" b="1" dirty="0" smtClean="0"/>
            </a:br>
            <a:r>
              <a:rPr lang="en-US" dirty="0" smtClean="0"/>
              <a:t>Data carpentry with </a:t>
            </a:r>
            <a:r>
              <a:rPr lang="en-US" b="1" dirty="0" smtClean="0"/>
              <a:t>Open Refine</a:t>
            </a:r>
            <a:endParaRPr lang="en-US" b="1" dirty="0"/>
          </a:p>
        </p:txBody>
      </p:sp>
      <p:pic>
        <p:nvPicPr>
          <p:cNvPr id="5" name="Picture 4" descr="DCWS_Banner.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769782"/>
            <a:ext cx="9144000" cy="1088218"/>
          </a:xfrm>
          <a:prstGeom prst="rect">
            <a:avLst/>
          </a:prstGeom>
        </p:spPr>
      </p:pic>
    </p:spTree>
    <p:extLst>
      <p:ext uri="{BB962C8B-B14F-4D97-AF65-F5344CB8AC3E}">
        <p14:creationId xmlns:p14="http://schemas.microsoft.com/office/powerpoint/2010/main" val="57816045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Project</a:t>
            </a:r>
            <a:endParaRPr lang="en-US" dirty="0"/>
          </a:p>
        </p:txBody>
      </p:sp>
      <p:pic>
        <p:nvPicPr>
          <p:cNvPr id="15" name="Picture 14" descr="Screen Shot 2014-06-25 at 1.20.06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7680" y="1662424"/>
            <a:ext cx="8074239" cy="4506391"/>
          </a:xfrm>
          <a:prstGeom prst="rect">
            <a:avLst/>
          </a:prstGeom>
          <a:ln>
            <a:solidFill>
              <a:srgbClr val="808DA0"/>
            </a:solidFill>
          </a:ln>
        </p:spPr>
      </p:pic>
      <p:cxnSp>
        <p:nvCxnSpPr>
          <p:cNvPr id="7" name="Straight Arrow Connector 6"/>
          <p:cNvCxnSpPr/>
          <p:nvPr/>
        </p:nvCxnSpPr>
        <p:spPr>
          <a:xfrm>
            <a:off x="3780071" y="3734200"/>
            <a:ext cx="468734" cy="483785"/>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H="1" flipV="1">
            <a:off x="4294166" y="4747119"/>
            <a:ext cx="695530" cy="1"/>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5216504" y="4777356"/>
            <a:ext cx="438489" cy="362835"/>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1451772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Basic Normalization</a:t>
            </a:r>
            <a:endParaRPr lang="en-US" dirty="0"/>
          </a:p>
        </p:txBody>
      </p:sp>
      <p:pic>
        <p:nvPicPr>
          <p:cNvPr id="7" name="Picture 6" descr="Screen Shot 2014-06-25 at 1.36.3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684" y="1531326"/>
            <a:ext cx="8686800" cy="4150835"/>
          </a:xfrm>
          <a:prstGeom prst="rect">
            <a:avLst/>
          </a:prstGeom>
          <a:ln>
            <a:solidFill>
              <a:srgbClr val="808DA0"/>
            </a:solidFill>
          </a:ln>
        </p:spPr>
      </p:pic>
      <p:cxnSp>
        <p:nvCxnSpPr>
          <p:cNvPr id="8" name="Straight Arrow Connector 7"/>
          <p:cNvCxnSpPr/>
          <p:nvPr/>
        </p:nvCxnSpPr>
        <p:spPr>
          <a:xfrm flipH="1" flipV="1">
            <a:off x="7287985" y="3189944"/>
            <a:ext cx="408247" cy="362836"/>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7640841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Tracking Project History</a:t>
            </a:r>
            <a:endParaRPr lang="en-US" dirty="0"/>
          </a:p>
        </p:txBody>
      </p:sp>
      <p:pic>
        <p:nvPicPr>
          <p:cNvPr id="4" name="Picture 3" descr="Screen Shot 2014-06-25 at 1.46.5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591793"/>
            <a:ext cx="8228350" cy="3938529"/>
          </a:xfrm>
          <a:prstGeom prst="rect">
            <a:avLst/>
          </a:prstGeom>
          <a:ln>
            <a:solidFill>
              <a:srgbClr val="808DA0"/>
            </a:solidFill>
          </a:ln>
        </p:spPr>
      </p:pic>
      <p:cxnSp>
        <p:nvCxnSpPr>
          <p:cNvPr id="5" name="Straight Arrow Connector 4"/>
          <p:cNvCxnSpPr/>
          <p:nvPr/>
        </p:nvCxnSpPr>
        <p:spPr>
          <a:xfrm flipV="1">
            <a:off x="831616" y="2131669"/>
            <a:ext cx="438492" cy="393073"/>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612422" y="4145904"/>
            <a:ext cx="1730022" cy="1200329"/>
          </a:xfrm>
          <a:prstGeom prst="rect">
            <a:avLst/>
          </a:prstGeom>
          <a:noFill/>
        </p:spPr>
        <p:txBody>
          <a:bodyPr wrap="square" rtlCol="0">
            <a:spAutoFit/>
          </a:bodyPr>
          <a:lstStyle/>
          <a:p>
            <a:pPr algn="r"/>
            <a:r>
              <a:rPr lang="en-US" dirty="0" smtClean="0"/>
              <a:t>Don’t be afraid to make mistakes!</a:t>
            </a:r>
          </a:p>
          <a:p>
            <a:endParaRPr lang="en-US" dirty="0"/>
          </a:p>
        </p:txBody>
      </p:sp>
    </p:spTree>
    <p:extLst>
      <p:ext uri="{BB962C8B-B14F-4D97-AF65-F5344CB8AC3E}">
        <p14:creationId xmlns:p14="http://schemas.microsoft.com/office/powerpoint/2010/main" val="1327334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Extract and Apply!</a:t>
            </a:r>
            <a:endParaRPr lang="en-US" dirty="0"/>
          </a:p>
        </p:txBody>
      </p:sp>
      <p:pic>
        <p:nvPicPr>
          <p:cNvPr id="4" name="Picture 3" descr="Screen Shot 2014-06-25 at 1.46.5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591793"/>
            <a:ext cx="8228350" cy="3938529"/>
          </a:xfrm>
          <a:prstGeom prst="rect">
            <a:avLst/>
          </a:prstGeom>
          <a:ln>
            <a:solidFill>
              <a:srgbClr val="808DA0"/>
            </a:solidFill>
          </a:ln>
        </p:spPr>
      </p:pic>
      <p:cxnSp>
        <p:nvCxnSpPr>
          <p:cNvPr id="5" name="Straight Arrow Connector 4"/>
          <p:cNvCxnSpPr/>
          <p:nvPr/>
        </p:nvCxnSpPr>
        <p:spPr>
          <a:xfrm flipV="1">
            <a:off x="1551283" y="2243539"/>
            <a:ext cx="438492" cy="393073"/>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018724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Records vs. Rows</a:t>
            </a:r>
            <a:endParaRPr lang="en-US" dirty="0"/>
          </a:p>
        </p:txBody>
      </p:sp>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smtClean="0"/>
          </a:p>
          <a:p>
            <a:endParaRPr lang="en-US" dirty="0"/>
          </a:p>
        </p:txBody>
      </p:sp>
      <p:pic>
        <p:nvPicPr>
          <p:cNvPr id="5" name="Picture 4" descr="Screen Shot 2014-07-05 at 3.12.5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125" y="1723284"/>
            <a:ext cx="8686800" cy="3892182"/>
          </a:xfrm>
          <a:prstGeom prst="rect">
            <a:avLst/>
          </a:prstGeom>
          <a:ln>
            <a:solidFill>
              <a:srgbClr val="808DA0"/>
            </a:solidFill>
          </a:ln>
        </p:spPr>
      </p:pic>
      <p:sp>
        <p:nvSpPr>
          <p:cNvPr id="8" name="Rectangular Callout 7"/>
          <p:cNvSpPr/>
          <p:nvPr/>
        </p:nvSpPr>
        <p:spPr>
          <a:xfrm>
            <a:off x="2732137" y="4041196"/>
            <a:ext cx="2462771" cy="1027930"/>
          </a:xfrm>
          <a:prstGeom prst="wedgeRectCallout">
            <a:avLst>
              <a:gd name="adj1" fmla="val 64760"/>
              <a:gd name="adj2" fmla="val -69758"/>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descr="Screen Shot 2014-07-05 at 3.15.14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8540" y="4098928"/>
            <a:ext cx="2308648" cy="912466"/>
          </a:xfrm>
          <a:prstGeom prst="rect">
            <a:avLst/>
          </a:prstGeom>
        </p:spPr>
      </p:pic>
    </p:spTree>
    <p:extLst>
      <p:ext uri="{BB962C8B-B14F-4D97-AF65-F5344CB8AC3E}">
        <p14:creationId xmlns:p14="http://schemas.microsoft.com/office/powerpoint/2010/main" val="157279666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Multiple Values, Multiple Rows</a:t>
            </a:r>
            <a:endParaRPr lang="en-US" dirty="0"/>
          </a:p>
        </p:txBody>
      </p:sp>
      <p:pic>
        <p:nvPicPr>
          <p:cNvPr id="4" name="Picture 3" descr="Screen Shot 2014-07-05 at 3.16.5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726" y="1778045"/>
            <a:ext cx="8686800" cy="4329742"/>
          </a:xfrm>
          <a:prstGeom prst="rect">
            <a:avLst/>
          </a:prstGeom>
          <a:ln>
            <a:solidFill>
              <a:schemeClr val="accent5"/>
            </a:solidFill>
          </a:ln>
        </p:spPr>
      </p:pic>
      <p:cxnSp>
        <p:nvCxnSpPr>
          <p:cNvPr id="5" name="Straight Arrow Connector 4"/>
          <p:cNvCxnSpPr/>
          <p:nvPr/>
        </p:nvCxnSpPr>
        <p:spPr>
          <a:xfrm flipH="1">
            <a:off x="3209022" y="1866644"/>
            <a:ext cx="408246" cy="380353"/>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9267815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One Record, Multiple Rows</a:t>
            </a:r>
            <a:endParaRPr lang="en-US" dirty="0"/>
          </a:p>
        </p:txBody>
      </p:sp>
      <p:pic>
        <p:nvPicPr>
          <p:cNvPr id="3" name="Picture 2" descr="Screen Shot 2014-07-05 at 3.20.5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645" y="1591762"/>
            <a:ext cx="8686800" cy="4291978"/>
          </a:xfrm>
          <a:prstGeom prst="rect">
            <a:avLst/>
          </a:prstGeom>
          <a:ln>
            <a:solidFill>
              <a:srgbClr val="808DA0"/>
            </a:solidFill>
          </a:ln>
        </p:spPr>
      </p:pic>
    </p:spTree>
    <p:extLst>
      <p:ext uri="{BB962C8B-B14F-4D97-AF65-F5344CB8AC3E}">
        <p14:creationId xmlns:p14="http://schemas.microsoft.com/office/powerpoint/2010/main" val="74629164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Faceting and Clustering</a:t>
            </a:r>
            <a:endParaRPr lang="en-US" dirty="0"/>
          </a:p>
        </p:txBody>
      </p:sp>
      <p:pic>
        <p:nvPicPr>
          <p:cNvPr id="4" name="Picture 3" descr="Screen Shot 2014-06-25 at 2.35.4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166" y="1672747"/>
            <a:ext cx="8686800" cy="4179364"/>
          </a:xfrm>
          <a:prstGeom prst="rect">
            <a:avLst/>
          </a:prstGeom>
          <a:ln>
            <a:solidFill>
              <a:srgbClr val="808DA0"/>
            </a:solidFill>
          </a:ln>
        </p:spPr>
      </p:pic>
      <p:cxnSp>
        <p:nvCxnSpPr>
          <p:cNvPr id="5" name="Straight Arrow Connector 4"/>
          <p:cNvCxnSpPr/>
          <p:nvPr/>
        </p:nvCxnSpPr>
        <p:spPr>
          <a:xfrm flipH="1" flipV="1">
            <a:off x="5035063" y="2675926"/>
            <a:ext cx="650170" cy="166298"/>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224903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Faceting and Clustering</a:t>
            </a:r>
            <a:endParaRPr lang="en-US" dirty="0"/>
          </a:p>
        </p:txBody>
      </p:sp>
      <p:pic>
        <p:nvPicPr>
          <p:cNvPr id="3" name="Picture 2" descr="Screen Shot 2014-06-25 at 2.39.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686" y="1640093"/>
            <a:ext cx="8686800" cy="4161980"/>
          </a:xfrm>
          <a:prstGeom prst="rect">
            <a:avLst/>
          </a:prstGeom>
          <a:ln>
            <a:solidFill>
              <a:srgbClr val="808DA0"/>
            </a:solidFill>
          </a:ln>
        </p:spPr>
      </p:pic>
      <p:cxnSp>
        <p:nvCxnSpPr>
          <p:cNvPr id="4" name="Straight Arrow Connector 3"/>
          <p:cNvCxnSpPr/>
          <p:nvPr/>
        </p:nvCxnSpPr>
        <p:spPr>
          <a:xfrm flipH="1" flipV="1">
            <a:off x="2056362" y="2827108"/>
            <a:ext cx="408247" cy="362836"/>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1910424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Faceting and Clustering</a:t>
            </a:r>
            <a:endParaRPr lang="en-US" dirty="0"/>
          </a:p>
        </p:txBody>
      </p:sp>
      <p:pic>
        <p:nvPicPr>
          <p:cNvPr id="4" name="Picture 3" descr="Screen Shot 2014-06-25 at 2.50.2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684" y="1660064"/>
            <a:ext cx="8686800" cy="4657725"/>
          </a:xfrm>
          <a:prstGeom prst="rect">
            <a:avLst/>
          </a:prstGeom>
          <a:ln>
            <a:solidFill>
              <a:srgbClr val="808DA0"/>
            </a:solidFill>
          </a:ln>
        </p:spPr>
      </p:pic>
      <p:cxnSp>
        <p:nvCxnSpPr>
          <p:cNvPr id="5" name="Straight Arrow Connector 4"/>
          <p:cNvCxnSpPr/>
          <p:nvPr/>
        </p:nvCxnSpPr>
        <p:spPr>
          <a:xfrm flipH="1" flipV="1">
            <a:off x="4596572" y="3189944"/>
            <a:ext cx="408247" cy="362836"/>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cxnSp>
        <p:nvCxnSpPr>
          <p:cNvPr id="6" name="Straight Arrow Connector 5"/>
          <p:cNvCxnSpPr/>
          <p:nvPr/>
        </p:nvCxnSpPr>
        <p:spPr>
          <a:xfrm flipH="1" flipV="1">
            <a:off x="5609632" y="3250417"/>
            <a:ext cx="408247" cy="362836"/>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a:off x="4520973" y="5563504"/>
            <a:ext cx="408246" cy="408191"/>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9176903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Cleaning data</a:t>
            </a:r>
            <a:endParaRPr lang="en-US" dirty="0"/>
          </a:p>
        </p:txBody>
      </p:sp>
      <p:sp>
        <p:nvSpPr>
          <p:cNvPr id="3" name="Content Placeholder 2"/>
          <p:cNvSpPr>
            <a:spLocks noGrp="1"/>
          </p:cNvSpPr>
          <p:nvPr>
            <p:ph idx="1"/>
          </p:nvPr>
        </p:nvSpPr>
        <p:spPr/>
        <p:txBody>
          <a:bodyPr/>
          <a:lstStyle/>
          <a:p>
            <a:r>
              <a:rPr lang="en-US" dirty="0" smtClean="0"/>
              <a:t>Data </a:t>
            </a:r>
            <a:r>
              <a:rPr lang="en-US" b="1" i="1" dirty="0" smtClean="0"/>
              <a:t>changes</a:t>
            </a:r>
            <a:r>
              <a:rPr lang="en-US" dirty="0" smtClean="0"/>
              <a:t> throughout its lifecycle</a:t>
            </a:r>
          </a:p>
          <a:p>
            <a:pPr lvl="1"/>
            <a:r>
              <a:rPr lang="en-US" dirty="0" smtClean="0"/>
              <a:t>Different users &amp; repositories have different needs</a:t>
            </a:r>
          </a:p>
          <a:p>
            <a:r>
              <a:rPr lang="en-US" dirty="0" smtClean="0"/>
              <a:t>Data needs to be </a:t>
            </a:r>
            <a:r>
              <a:rPr lang="en-US" b="1" i="1" dirty="0" smtClean="0"/>
              <a:t>normalized</a:t>
            </a:r>
            <a:r>
              <a:rPr lang="en-US" dirty="0" smtClean="0"/>
              <a:t>, or </a:t>
            </a:r>
            <a:r>
              <a:rPr lang="en-US" b="1" i="1" dirty="0" smtClean="0"/>
              <a:t>standardized </a:t>
            </a:r>
            <a:r>
              <a:rPr lang="en-US" dirty="0" smtClean="0"/>
              <a:t>for analysis, publication and sharing</a:t>
            </a:r>
          </a:p>
          <a:p>
            <a:r>
              <a:rPr lang="en-US" dirty="0" smtClean="0"/>
              <a:t>Excel is often no good for this!</a:t>
            </a:r>
            <a:endParaRPr lang="en-US" dirty="0"/>
          </a:p>
        </p:txBody>
      </p:sp>
    </p:spTree>
    <p:extLst>
      <p:ext uri="{BB962C8B-B14F-4D97-AF65-F5344CB8AC3E}">
        <p14:creationId xmlns:p14="http://schemas.microsoft.com/office/powerpoint/2010/main" val="21373445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Kinds of clustering</a:t>
            </a:r>
            <a:endParaRPr lang="en-US" dirty="0"/>
          </a:p>
        </p:txBody>
      </p:sp>
      <p:sp>
        <p:nvSpPr>
          <p:cNvPr id="3" name="Content Placeholder 2"/>
          <p:cNvSpPr>
            <a:spLocks noGrp="1"/>
          </p:cNvSpPr>
          <p:nvPr>
            <p:ph idx="1"/>
          </p:nvPr>
        </p:nvSpPr>
        <p:spPr/>
        <p:txBody>
          <a:bodyPr/>
          <a:lstStyle/>
          <a:p>
            <a:r>
              <a:rPr lang="en-US" dirty="0" smtClean="0"/>
              <a:t>Key collision (fastest, safest)</a:t>
            </a:r>
          </a:p>
          <a:p>
            <a:pPr lvl="1"/>
            <a:r>
              <a:rPr lang="en-US" dirty="0" smtClean="0"/>
              <a:t>Fingerprint, </a:t>
            </a:r>
            <a:r>
              <a:rPr lang="en-US" dirty="0" err="1" smtClean="0"/>
              <a:t>Ngram</a:t>
            </a:r>
            <a:r>
              <a:rPr lang="en-US" dirty="0" smtClean="0"/>
              <a:t> Fingerprint = defaults</a:t>
            </a:r>
          </a:p>
          <a:p>
            <a:pPr lvl="2"/>
            <a:r>
              <a:rPr lang="en-US" dirty="0" smtClean="0"/>
              <a:t>Match normalized strings in different ways</a:t>
            </a:r>
          </a:p>
          <a:p>
            <a:pPr lvl="1"/>
            <a:r>
              <a:rPr lang="en-US" dirty="0" err="1" smtClean="0"/>
              <a:t>Metaphone</a:t>
            </a:r>
            <a:r>
              <a:rPr lang="en-US" dirty="0" smtClean="0"/>
              <a:t> = </a:t>
            </a:r>
            <a:r>
              <a:rPr lang="en-US" dirty="0"/>
              <a:t>E</a:t>
            </a:r>
            <a:r>
              <a:rPr lang="en-US" dirty="0" smtClean="0"/>
              <a:t>nglish </a:t>
            </a:r>
            <a:r>
              <a:rPr lang="en-US" dirty="0" smtClean="0"/>
              <a:t>pronunciation</a:t>
            </a:r>
          </a:p>
          <a:p>
            <a:r>
              <a:rPr lang="en-US" dirty="0" smtClean="0"/>
              <a:t>Nearest Neighbor</a:t>
            </a:r>
          </a:p>
          <a:p>
            <a:pPr lvl="1"/>
            <a:r>
              <a:rPr lang="en-US" dirty="0" smtClean="0"/>
              <a:t>PPM = Partial matching</a:t>
            </a:r>
          </a:p>
          <a:p>
            <a:pPr lvl="1"/>
            <a:r>
              <a:rPr lang="en-US" dirty="0" err="1" smtClean="0"/>
              <a:t>Levenshtein</a:t>
            </a:r>
            <a:r>
              <a:rPr lang="en-US" dirty="0" smtClean="0"/>
              <a:t> = edit distance</a:t>
            </a:r>
          </a:p>
          <a:p>
            <a:endParaRPr lang="en-US" dirty="0"/>
          </a:p>
        </p:txBody>
      </p:sp>
    </p:spTree>
    <p:extLst>
      <p:ext uri="{BB962C8B-B14F-4D97-AF65-F5344CB8AC3E}">
        <p14:creationId xmlns:p14="http://schemas.microsoft.com/office/powerpoint/2010/main" val="26666918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Check your clusters!</a:t>
            </a:r>
            <a:endParaRPr lang="en-US" dirty="0"/>
          </a:p>
        </p:txBody>
      </p:sp>
      <p:pic>
        <p:nvPicPr>
          <p:cNvPr id="4" name="Picture 3" descr="Screen Shot 2014-06-25 at 2.55.2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70876" y="1474387"/>
            <a:ext cx="5261868" cy="2799972"/>
          </a:xfrm>
          <a:prstGeom prst="rect">
            <a:avLst/>
          </a:prstGeom>
          <a:ln>
            <a:solidFill>
              <a:srgbClr val="93A299"/>
            </a:solidFill>
          </a:ln>
        </p:spPr>
      </p:pic>
      <p:pic>
        <p:nvPicPr>
          <p:cNvPr id="5" name="Picture 4"/>
          <p:cNvPicPr>
            <a:picLocks noChangeAspect="1"/>
          </p:cNvPicPr>
          <p:nvPr/>
        </p:nvPicPr>
        <p:blipFill>
          <a:blip r:embed="rId4"/>
          <a:stretch>
            <a:fillRect/>
          </a:stretch>
        </p:blipFill>
        <p:spPr>
          <a:xfrm>
            <a:off x="2437988" y="4542862"/>
            <a:ext cx="2657409" cy="1932661"/>
          </a:xfrm>
          <a:prstGeom prst="rect">
            <a:avLst/>
          </a:prstGeom>
          <a:ln>
            <a:solidFill>
              <a:srgbClr val="D2533C"/>
            </a:solidFill>
          </a:ln>
        </p:spPr>
      </p:pic>
      <p:pic>
        <p:nvPicPr>
          <p:cNvPr id="6" name="Picture 5"/>
          <p:cNvPicPr>
            <a:picLocks noChangeAspect="1"/>
          </p:cNvPicPr>
          <p:nvPr/>
        </p:nvPicPr>
        <p:blipFill>
          <a:blip r:embed="rId5"/>
          <a:stretch>
            <a:fillRect/>
          </a:stretch>
        </p:blipFill>
        <p:spPr>
          <a:xfrm>
            <a:off x="6720825" y="4545123"/>
            <a:ext cx="1676400" cy="1930400"/>
          </a:xfrm>
          <a:prstGeom prst="rect">
            <a:avLst/>
          </a:prstGeom>
          <a:ln>
            <a:solidFill>
              <a:srgbClr val="D2533C"/>
            </a:solidFill>
          </a:ln>
        </p:spPr>
      </p:pic>
      <p:sp>
        <p:nvSpPr>
          <p:cNvPr id="7" name="Rectangle 6"/>
          <p:cNvSpPr/>
          <p:nvPr/>
        </p:nvSpPr>
        <p:spPr>
          <a:xfrm>
            <a:off x="4121150" y="2486782"/>
            <a:ext cx="2959100" cy="279400"/>
          </a:xfrm>
          <a:prstGeom prst="rect">
            <a:avLst/>
          </a:prstGeom>
          <a:noFill/>
          <a:ln w="38100" cmpd="sng">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 name="Straight Arrow Connector 8"/>
          <p:cNvCxnSpPr>
            <a:stCxn id="7" idx="2"/>
            <a:endCxn id="5" idx="0"/>
          </p:cNvCxnSpPr>
          <p:nvPr/>
        </p:nvCxnSpPr>
        <p:spPr>
          <a:xfrm flipH="1">
            <a:off x="3766693" y="2766182"/>
            <a:ext cx="1834007" cy="1776680"/>
          </a:xfrm>
          <a:prstGeom prst="straightConnector1">
            <a:avLst/>
          </a:prstGeom>
          <a:ln w="38100" cmpd="sng">
            <a:solidFill>
              <a:srgbClr val="D2533C"/>
            </a:solidFill>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a:stCxn id="7" idx="2"/>
            <a:endCxn id="6" idx="0"/>
          </p:cNvCxnSpPr>
          <p:nvPr/>
        </p:nvCxnSpPr>
        <p:spPr>
          <a:xfrm>
            <a:off x="5600700" y="2766182"/>
            <a:ext cx="1958325" cy="1778941"/>
          </a:xfrm>
          <a:prstGeom prst="straightConnector1">
            <a:avLst/>
          </a:prstGeom>
          <a:ln w="38100" cmpd="sng">
            <a:solidFill>
              <a:srgbClr val="D2533C"/>
            </a:solidFill>
            <a:tailEnd type="arrow"/>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317500" y="1689100"/>
            <a:ext cx="2263285" cy="2308324"/>
          </a:xfrm>
          <a:prstGeom prst="rect">
            <a:avLst/>
          </a:prstGeom>
          <a:noFill/>
        </p:spPr>
        <p:txBody>
          <a:bodyPr wrap="none" rtlCol="0">
            <a:spAutoFit/>
          </a:bodyPr>
          <a:lstStyle/>
          <a:p>
            <a:r>
              <a:rPr lang="en-US" dirty="0" smtClean="0"/>
              <a:t>Hotel Savoy</a:t>
            </a:r>
          </a:p>
          <a:p>
            <a:r>
              <a:rPr lang="en-US" dirty="0" smtClean="0"/>
              <a:t>59</a:t>
            </a:r>
            <a:r>
              <a:rPr lang="en-US" baseline="30000" dirty="0" smtClean="0"/>
              <a:t>th</a:t>
            </a:r>
            <a:r>
              <a:rPr lang="en-US" dirty="0" smtClean="0"/>
              <a:t> St. &amp; 5</a:t>
            </a:r>
            <a:r>
              <a:rPr lang="en-US" baseline="30000" dirty="0" smtClean="0"/>
              <a:t>th</a:t>
            </a:r>
            <a:r>
              <a:rPr lang="en-US" dirty="0" smtClean="0"/>
              <a:t> Ave.</a:t>
            </a:r>
          </a:p>
          <a:p>
            <a:r>
              <a:rPr lang="en-US" dirty="0" smtClean="0"/>
              <a:t>New York, New York</a:t>
            </a:r>
          </a:p>
          <a:p>
            <a:endParaRPr lang="en-US" dirty="0"/>
          </a:p>
          <a:p>
            <a:r>
              <a:rPr lang="en-US" dirty="0" smtClean="0"/>
              <a:t>Savoy Hotel</a:t>
            </a:r>
          </a:p>
          <a:p>
            <a:r>
              <a:rPr lang="en-US" dirty="0" smtClean="0"/>
              <a:t>Strand</a:t>
            </a:r>
          </a:p>
          <a:p>
            <a:r>
              <a:rPr lang="en-US" dirty="0" smtClean="0"/>
              <a:t>London WC2R 0EU</a:t>
            </a:r>
          </a:p>
          <a:p>
            <a:r>
              <a:rPr lang="en-US" dirty="0" smtClean="0"/>
              <a:t>United Kingdom</a:t>
            </a:r>
            <a:endParaRPr lang="en-US" dirty="0"/>
          </a:p>
        </p:txBody>
      </p:sp>
    </p:spTree>
    <p:extLst>
      <p:ext uri="{BB962C8B-B14F-4D97-AF65-F5344CB8AC3E}">
        <p14:creationId xmlns:p14="http://schemas.microsoft.com/office/powerpoint/2010/main" val="2156152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Explore Open Refine	</a:t>
            </a:r>
            <a:endParaRPr lang="en-US" dirty="0"/>
          </a:p>
        </p:txBody>
      </p:sp>
      <p:sp>
        <p:nvSpPr>
          <p:cNvPr id="3" name="Content Placeholder 2"/>
          <p:cNvSpPr>
            <a:spLocks noGrp="1"/>
          </p:cNvSpPr>
          <p:nvPr>
            <p:ph idx="1"/>
          </p:nvPr>
        </p:nvSpPr>
        <p:spPr/>
        <p:txBody>
          <a:bodyPr/>
          <a:lstStyle/>
          <a:p>
            <a:r>
              <a:rPr lang="en-US" dirty="0" smtClean="0"/>
              <a:t>Using the NYPL dataset, try clustering and cleaning your data</a:t>
            </a:r>
          </a:p>
          <a:p>
            <a:pPr lvl="1"/>
            <a:r>
              <a:rPr lang="en-US" dirty="0" smtClean="0"/>
              <a:t>What transformations need to be made?</a:t>
            </a:r>
          </a:p>
          <a:p>
            <a:pPr lvl="1"/>
            <a:r>
              <a:rPr lang="en-US" dirty="0" smtClean="0"/>
              <a:t>What clustering methods work best?</a:t>
            </a:r>
          </a:p>
          <a:p>
            <a:r>
              <a:rPr lang="en-US" dirty="0"/>
              <a:t>Try extracting your operations</a:t>
            </a:r>
          </a:p>
          <a:p>
            <a:endParaRPr lang="en-US" dirty="0" smtClean="0"/>
          </a:p>
          <a:p>
            <a:endParaRPr lang="en-US" dirty="0" smtClean="0"/>
          </a:p>
          <a:p>
            <a:endParaRPr lang="en-US" dirty="0"/>
          </a:p>
        </p:txBody>
      </p:sp>
    </p:spTree>
    <p:extLst>
      <p:ext uri="{BB962C8B-B14F-4D97-AF65-F5344CB8AC3E}">
        <p14:creationId xmlns:p14="http://schemas.microsoft.com/office/powerpoint/2010/main" val="125373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II. Reconciliation</a:t>
            </a:r>
            <a:endParaRPr lang="en-US" dirty="0"/>
          </a:p>
        </p:txBody>
      </p:sp>
      <p:sp>
        <p:nvSpPr>
          <p:cNvPr id="3" name="Content Placeholder 2"/>
          <p:cNvSpPr>
            <a:spLocks noGrp="1"/>
          </p:cNvSpPr>
          <p:nvPr>
            <p:ph idx="1"/>
          </p:nvPr>
        </p:nvSpPr>
        <p:spPr/>
        <p:txBody>
          <a:bodyPr/>
          <a:lstStyle/>
          <a:p>
            <a:r>
              <a:rPr lang="en-US" dirty="0" smtClean="0"/>
              <a:t>For this example, we’ll use the “</a:t>
            </a:r>
            <a:r>
              <a:rPr lang="en-US" dirty="0" err="1" smtClean="0"/>
              <a:t>biodiversity.txt</a:t>
            </a:r>
            <a:r>
              <a:rPr lang="en-US" dirty="0" smtClean="0"/>
              <a:t>” dataset</a:t>
            </a:r>
          </a:p>
          <a:p>
            <a:r>
              <a:rPr lang="en-US" dirty="0" smtClean="0"/>
              <a:t>Reconciliation = comparing and correcting data fields according to a canonical list</a:t>
            </a:r>
          </a:p>
          <a:p>
            <a:endParaRPr lang="en-US" dirty="0" smtClean="0"/>
          </a:p>
          <a:p>
            <a:r>
              <a:rPr lang="en-US" dirty="0" smtClean="0"/>
              <a:t>Practice and build on prior activity!</a:t>
            </a:r>
          </a:p>
          <a:p>
            <a:endParaRPr lang="en-US" dirty="0" smtClean="0"/>
          </a:p>
          <a:p>
            <a:endParaRPr lang="en-US" dirty="0"/>
          </a:p>
        </p:txBody>
      </p:sp>
    </p:spTree>
    <p:extLst>
      <p:ext uri="{BB962C8B-B14F-4D97-AF65-F5344CB8AC3E}">
        <p14:creationId xmlns:p14="http://schemas.microsoft.com/office/powerpoint/2010/main" val="36841794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First, clean the data (10 minutes)</a:t>
            </a:r>
            <a:endParaRPr lang="en-US" dirty="0"/>
          </a:p>
        </p:txBody>
      </p:sp>
      <p:sp>
        <p:nvSpPr>
          <p:cNvPr id="3" name="Content Placeholder 2"/>
          <p:cNvSpPr>
            <a:spLocks noGrp="1"/>
          </p:cNvSpPr>
          <p:nvPr>
            <p:ph idx="1"/>
          </p:nvPr>
        </p:nvSpPr>
        <p:spPr/>
        <p:txBody>
          <a:bodyPr/>
          <a:lstStyle/>
          <a:p>
            <a:r>
              <a:rPr lang="en-US" dirty="0"/>
              <a:t>Load “</a:t>
            </a:r>
            <a:r>
              <a:rPr lang="en-US" dirty="0" err="1"/>
              <a:t>biodiversity.txt</a:t>
            </a:r>
            <a:r>
              <a:rPr lang="en-US" dirty="0"/>
              <a:t>” into Open </a:t>
            </a:r>
            <a:r>
              <a:rPr lang="en-US" dirty="0" smtClean="0"/>
              <a:t>Refine</a:t>
            </a:r>
          </a:p>
          <a:p>
            <a:r>
              <a:rPr lang="en-US" dirty="0" smtClean="0"/>
              <a:t>Take a moment to explore the data</a:t>
            </a:r>
          </a:p>
          <a:p>
            <a:r>
              <a:rPr lang="en-US" dirty="0" smtClean="0"/>
              <a:t>Repeat the normalization steps from before (note: this is a pretty clean dataset, and many modifications may not be necessary)</a:t>
            </a:r>
          </a:p>
          <a:p>
            <a:endParaRPr lang="en-US" dirty="0" smtClean="0"/>
          </a:p>
          <a:p>
            <a:r>
              <a:rPr lang="en-US" dirty="0" smtClean="0"/>
              <a:t>What steps were necessary? What weren’t?</a:t>
            </a:r>
            <a:endParaRPr lang="en-US" dirty="0"/>
          </a:p>
          <a:p>
            <a:endParaRPr lang="en-US" dirty="0"/>
          </a:p>
        </p:txBody>
      </p:sp>
    </p:spTree>
    <p:extLst>
      <p:ext uri="{BB962C8B-B14F-4D97-AF65-F5344CB8AC3E}">
        <p14:creationId xmlns:p14="http://schemas.microsoft.com/office/powerpoint/2010/main" val="35027322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Name Reconciliation</a:t>
            </a:r>
            <a:endParaRPr lang="en-US" dirty="0"/>
          </a:p>
        </p:txBody>
      </p:sp>
      <p:sp>
        <p:nvSpPr>
          <p:cNvPr id="3" name="Content Placeholder 2"/>
          <p:cNvSpPr>
            <a:spLocks noGrp="1"/>
          </p:cNvSpPr>
          <p:nvPr>
            <p:ph idx="1"/>
          </p:nvPr>
        </p:nvSpPr>
        <p:spPr/>
        <p:txBody>
          <a:bodyPr/>
          <a:lstStyle/>
          <a:p>
            <a:r>
              <a:rPr lang="en-US" dirty="0" smtClean="0"/>
              <a:t>“a semi</a:t>
            </a:r>
            <a:r>
              <a:rPr lang="en-US" dirty="0"/>
              <a:t>-automated process of matching text names to database IDs (keys). This is semi-automated because in some cases, machine alone is not sufficient and human </a:t>
            </a:r>
            <a:r>
              <a:rPr lang="en-US" dirty="0" smtClean="0"/>
              <a:t>judgment </a:t>
            </a:r>
            <a:r>
              <a:rPr lang="en-US" dirty="0"/>
              <a:t>is essential</a:t>
            </a:r>
            <a:r>
              <a:rPr lang="en-US" dirty="0" smtClean="0"/>
              <a:t>.”</a:t>
            </a:r>
          </a:p>
          <a:p>
            <a:endParaRPr lang="en-US" dirty="0"/>
          </a:p>
        </p:txBody>
      </p:sp>
    </p:spTree>
    <p:extLst>
      <p:ext uri="{BB962C8B-B14F-4D97-AF65-F5344CB8AC3E}">
        <p14:creationId xmlns:p14="http://schemas.microsoft.com/office/powerpoint/2010/main" val="23682274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Name Reconciliation</a:t>
            </a:r>
            <a:endParaRPr lang="en-US" dirty="0"/>
          </a:p>
        </p:txBody>
      </p:sp>
      <p:sp>
        <p:nvSpPr>
          <p:cNvPr id="3" name="Content Placeholder 2"/>
          <p:cNvSpPr>
            <a:spLocks noGrp="1"/>
          </p:cNvSpPr>
          <p:nvPr>
            <p:ph idx="1"/>
          </p:nvPr>
        </p:nvSpPr>
        <p:spPr/>
        <p:txBody>
          <a:bodyPr/>
          <a:lstStyle/>
          <a:p>
            <a:r>
              <a:rPr lang="en-US" dirty="0" smtClean="0"/>
              <a:t>Used for:</a:t>
            </a:r>
          </a:p>
          <a:p>
            <a:pPr lvl="1"/>
            <a:r>
              <a:rPr lang="en-US" dirty="0" smtClean="0"/>
              <a:t>Retroactively controlling a vocabulary</a:t>
            </a:r>
          </a:p>
          <a:p>
            <a:pPr lvl="1"/>
            <a:r>
              <a:rPr lang="en-US" dirty="0" smtClean="0"/>
              <a:t>Creating linked data</a:t>
            </a:r>
          </a:p>
          <a:p>
            <a:pPr lvl="1"/>
            <a:r>
              <a:rPr lang="en-US" dirty="0" smtClean="0"/>
              <a:t>Linking to and pulling additional data from a larger data store</a:t>
            </a:r>
          </a:p>
        </p:txBody>
      </p:sp>
    </p:spTree>
    <p:extLst>
      <p:ext uri="{BB962C8B-B14F-4D97-AF65-F5344CB8AC3E}">
        <p14:creationId xmlns:p14="http://schemas.microsoft.com/office/powerpoint/2010/main" val="17238384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Name Reconciliation</a:t>
            </a:r>
            <a:endParaRPr lang="en-US" dirty="0"/>
          </a:p>
        </p:txBody>
      </p:sp>
      <p:sp>
        <p:nvSpPr>
          <p:cNvPr id="3" name="Content Placeholder 2"/>
          <p:cNvSpPr>
            <a:spLocks noGrp="1"/>
          </p:cNvSpPr>
          <p:nvPr>
            <p:ph idx="1"/>
          </p:nvPr>
        </p:nvSpPr>
        <p:spPr/>
        <p:txBody>
          <a:bodyPr/>
          <a:lstStyle/>
          <a:p>
            <a:r>
              <a:rPr lang="en-US" dirty="0" smtClean="0"/>
              <a:t>Used for:</a:t>
            </a:r>
          </a:p>
          <a:p>
            <a:pPr lvl="1"/>
            <a:r>
              <a:rPr lang="en-US" u="sng" dirty="0" smtClean="0"/>
              <a:t>Retroactively controlling a vocabulary</a:t>
            </a:r>
          </a:p>
          <a:p>
            <a:pPr lvl="1"/>
            <a:r>
              <a:rPr lang="en-US" u="sng" dirty="0" smtClean="0"/>
              <a:t>Creating linked data</a:t>
            </a:r>
          </a:p>
          <a:p>
            <a:pPr lvl="1"/>
            <a:r>
              <a:rPr lang="en-US" dirty="0" smtClean="0"/>
              <a:t>Linking to and pulling additional data from a larger data store</a:t>
            </a:r>
            <a:endParaRPr lang="en-US" dirty="0"/>
          </a:p>
          <a:p>
            <a:pPr lvl="1"/>
            <a:r>
              <a:rPr lang="en-US" dirty="0" smtClean="0"/>
              <a:t>From Rod Page’s </a:t>
            </a:r>
            <a:r>
              <a:rPr lang="en-US" dirty="0" err="1" smtClean="0"/>
              <a:t>iPhylo</a:t>
            </a:r>
            <a:r>
              <a:rPr lang="en-US" dirty="0" smtClean="0"/>
              <a:t> Blog</a:t>
            </a:r>
          </a:p>
          <a:p>
            <a:pPr lvl="2"/>
            <a:r>
              <a:rPr lang="en-US" dirty="0" smtClean="0">
                <a:hlinkClick r:id="rId2"/>
              </a:rPr>
              <a:t>http</a:t>
            </a:r>
            <a:r>
              <a:rPr lang="en-US" dirty="0">
                <a:hlinkClick r:id="rId2"/>
              </a:rPr>
              <a:t>://iphylo.blogspot.com/2012/02/using-google-refine-and-</a:t>
            </a:r>
            <a:r>
              <a:rPr lang="en-US" dirty="0" smtClean="0">
                <a:hlinkClick r:id="rId2"/>
              </a:rPr>
              <a:t>taxonomic.html</a:t>
            </a:r>
            <a:endParaRPr lang="en-US" dirty="0" smtClean="0"/>
          </a:p>
          <a:p>
            <a:pPr marL="457200" lvl="1" indent="0">
              <a:buNone/>
            </a:pPr>
            <a:endParaRPr lang="en-US" dirty="0" smtClean="0"/>
          </a:p>
        </p:txBody>
      </p:sp>
    </p:spTree>
    <p:extLst>
      <p:ext uri="{BB962C8B-B14F-4D97-AF65-F5344CB8AC3E}">
        <p14:creationId xmlns:p14="http://schemas.microsoft.com/office/powerpoint/2010/main" val="19379139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t>
            </a:r>
            <a:r>
              <a:rPr lang="en-US" dirty="0" err="1" smtClean="0"/>
              <a:t>scientificName</a:t>
            </a:r>
            <a:r>
              <a:rPr lang="en-US" dirty="0" smtClean="0"/>
              <a:t>” &gt; Reconcile &gt;”Start reconciling </a:t>
            </a:r>
            <a:endParaRPr lang="en-US" dirty="0"/>
          </a:p>
        </p:txBody>
      </p:sp>
      <p:pic>
        <p:nvPicPr>
          <p:cNvPr id="4" name="Content Placeholder 3" descr="recon1.tiff"/>
          <p:cNvPicPr>
            <a:picLocks noGrp="1" noChangeAspect="1"/>
          </p:cNvPicPr>
          <p:nvPr>
            <p:ph idx="1"/>
          </p:nvPr>
        </p:nvPicPr>
        <p:blipFill>
          <a:blip r:embed="rId2">
            <a:extLst>
              <a:ext uri="{28A0092B-C50C-407E-A947-70E740481C1C}">
                <a14:useLocalDpi xmlns:a14="http://schemas.microsoft.com/office/drawing/2010/main" val="0"/>
              </a:ext>
            </a:extLst>
          </a:blip>
          <a:srcRect l="-3563" r="-3563"/>
          <a:stretch>
            <a:fillRect/>
          </a:stretch>
        </p:blipFill>
        <p:spPr/>
      </p:pic>
      <p:cxnSp>
        <p:nvCxnSpPr>
          <p:cNvPr id="5" name="Straight Arrow Connector 4"/>
          <p:cNvCxnSpPr/>
          <p:nvPr/>
        </p:nvCxnSpPr>
        <p:spPr>
          <a:xfrm flipV="1">
            <a:off x="3921949" y="4106206"/>
            <a:ext cx="438492" cy="393073"/>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29869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smtClean="0"/>
              <a:t>Select “Add </a:t>
            </a:r>
            <a:r>
              <a:rPr lang="en-US" sz="3400" dirty="0" err="1" smtClean="0"/>
              <a:t>Namespaced</a:t>
            </a:r>
            <a:r>
              <a:rPr lang="en-US" sz="3400" dirty="0" smtClean="0"/>
              <a:t> Service; Pick a service from the list in your book</a:t>
            </a:r>
            <a:endParaRPr lang="en-US" sz="3400" dirty="0"/>
          </a:p>
        </p:txBody>
      </p:sp>
      <p:pic>
        <p:nvPicPr>
          <p:cNvPr id="4" name="Content Placeholder 3" descr="recon2.tiff"/>
          <p:cNvPicPr>
            <a:picLocks noGrp="1" noChangeAspect="1"/>
          </p:cNvPicPr>
          <p:nvPr>
            <p:ph idx="1"/>
          </p:nvPr>
        </p:nvPicPr>
        <p:blipFill>
          <a:blip r:embed="rId2">
            <a:extLst>
              <a:ext uri="{28A0092B-C50C-407E-A947-70E740481C1C}">
                <a14:useLocalDpi xmlns:a14="http://schemas.microsoft.com/office/drawing/2010/main" val="0"/>
              </a:ext>
            </a:extLst>
          </a:blip>
          <a:srcRect l="-9645" r="-9645"/>
          <a:stretch>
            <a:fillRect/>
          </a:stretch>
        </p:blipFill>
        <p:spPr/>
      </p:pic>
      <p:cxnSp>
        <p:nvCxnSpPr>
          <p:cNvPr id="5" name="Straight Arrow Connector 4"/>
          <p:cNvCxnSpPr/>
          <p:nvPr/>
        </p:nvCxnSpPr>
        <p:spPr>
          <a:xfrm flipV="1">
            <a:off x="2320863" y="4289650"/>
            <a:ext cx="438492" cy="393073"/>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562352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 Refine</a:t>
            </a:r>
            <a:endParaRPr lang="en-US" dirty="0"/>
          </a:p>
        </p:txBody>
      </p:sp>
      <p:sp>
        <p:nvSpPr>
          <p:cNvPr id="3" name="Content Placeholder 2"/>
          <p:cNvSpPr>
            <a:spLocks noGrp="1"/>
          </p:cNvSpPr>
          <p:nvPr>
            <p:ph idx="1"/>
          </p:nvPr>
        </p:nvSpPr>
        <p:spPr/>
        <p:txBody>
          <a:bodyPr/>
          <a:lstStyle/>
          <a:p>
            <a:r>
              <a:rPr lang="en-US" dirty="0" smtClean="0"/>
              <a:t>A powerful tool for manipulating and cleaning data</a:t>
            </a:r>
          </a:p>
          <a:p>
            <a:r>
              <a:rPr lang="en-US" dirty="0" smtClean="0"/>
              <a:t>Looks like a spreadsheet (Excel), acts like a database</a:t>
            </a:r>
          </a:p>
          <a:p>
            <a:r>
              <a:rPr lang="en-US" dirty="0" smtClean="0"/>
              <a:t>Great, free, open tool for data curation!</a:t>
            </a:r>
            <a:endParaRPr lang="en-US" dirty="0"/>
          </a:p>
        </p:txBody>
      </p:sp>
    </p:spTree>
    <p:extLst>
      <p:ext uri="{BB962C8B-B14F-4D97-AF65-F5344CB8AC3E}">
        <p14:creationId xmlns:p14="http://schemas.microsoft.com/office/powerpoint/2010/main" val="14604682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Start Reconciling!</a:t>
            </a:r>
            <a:endParaRPr lang="en-US" dirty="0"/>
          </a:p>
        </p:txBody>
      </p:sp>
      <p:pic>
        <p:nvPicPr>
          <p:cNvPr id="4" name="Content Placeholder 3" descr="recon3.tiff"/>
          <p:cNvPicPr>
            <a:picLocks noGrp="1" noChangeAspect="1"/>
          </p:cNvPicPr>
          <p:nvPr>
            <p:ph idx="1"/>
          </p:nvPr>
        </p:nvPicPr>
        <p:blipFill>
          <a:blip r:embed="rId2">
            <a:extLst>
              <a:ext uri="{28A0092B-C50C-407E-A947-70E740481C1C}">
                <a14:useLocalDpi xmlns:a14="http://schemas.microsoft.com/office/drawing/2010/main" val="0"/>
              </a:ext>
            </a:extLst>
          </a:blip>
          <a:srcRect l="-6395" r="-6395"/>
          <a:stretch>
            <a:fillRect/>
          </a:stretch>
        </p:blipFill>
        <p:spPr/>
      </p:pic>
      <p:cxnSp>
        <p:nvCxnSpPr>
          <p:cNvPr id="5" name="Straight Arrow Connector 4"/>
          <p:cNvCxnSpPr/>
          <p:nvPr/>
        </p:nvCxnSpPr>
        <p:spPr>
          <a:xfrm flipV="1">
            <a:off x="5869283" y="5817756"/>
            <a:ext cx="438492" cy="393073"/>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856415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 might take a while…</a:t>
            </a:r>
            <a:endParaRPr lang="en-US" dirty="0"/>
          </a:p>
        </p:txBody>
      </p:sp>
      <p:pic>
        <p:nvPicPr>
          <p:cNvPr id="4" name="Content Placeholder 3" descr="recon4.tiff"/>
          <p:cNvPicPr>
            <a:picLocks noGrp="1" noChangeAspect="1"/>
          </p:cNvPicPr>
          <p:nvPr>
            <p:ph idx="1"/>
          </p:nvPr>
        </p:nvPicPr>
        <p:blipFill>
          <a:blip r:embed="rId2">
            <a:extLst>
              <a:ext uri="{28A0092B-C50C-407E-A947-70E740481C1C}">
                <a14:useLocalDpi xmlns:a14="http://schemas.microsoft.com/office/drawing/2010/main" val="0"/>
              </a:ext>
            </a:extLst>
          </a:blip>
          <a:srcRect t="-122603" b="-122603"/>
          <a:stretch>
            <a:fillRect/>
          </a:stretch>
        </p:blipFill>
        <p:spPr/>
      </p:pic>
    </p:spTree>
    <p:extLst>
      <p:ext uri="{BB962C8B-B14F-4D97-AF65-F5344CB8AC3E}">
        <p14:creationId xmlns:p14="http://schemas.microsoft.com/office/powerpoint/2010/main" val="5409739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t>
            </a:r>
            <a:r>
              <a:rPr lang="en-US" dirty="0" err="1" smtClean="0"/>
              <a:t>scientificName</a:t>
            </a:r>
            <a:r>
              <a:rPr lang="en-US" dirty="0" smtClean="0"/>
              <a:t>” &gt; Edit column &gt; Add column based on this column</a:t>
            </a:r>
            <a:endParaRPr lang="en-US" dirty="0"/>
          </a:p>
        </p:txBody>
      </p:sp>
      <p:pic>
        <p:nvPicPr>
          <p:cNvPr id="4" name="Content Placeholder 3" descr="recon5.tiff"/>
          <p:cNvPicPr>
            <a:picLocks noGrp="1" noChangeAspect="1"/>
          </p:cNvPicPr>
          <p:nvPr>
            <p:ph idx="1"/>
          </p:nvPr>
        </p:nvPicPr>
        <p:blipFill>
          <a:blip r:embed="rId2">
            <a:extLst>
              <a:ext uri="{28A0092B-C50C-407E-A947-70E740481C1C}">
                <a14:useLocalDpi xmlns:a14="http://schemas.microsoft.com/office/drawing/2010/main" val="0"/>
              </a:ext>
            </a:extLst>
          </a:blip>
          <a:srcRect l="-8190" r="-8190"/>
          <a:stretch>
            <a:fillRect/>
          </a:stretch>
        </p:blipFill>
        <p:spPr/>
      </p:pic>
      <p:cxnSp>
        <p:nvCxnSpPr>
          <p:cNvPr id="5" name="Straight Arrow Connector 4"/>
          <p:cNvCxnSpPr/>
          <p:nvPr/>
        </p:nvCxnSpPr>
        <p:spPr>
          <a:xfrm flipV="1">
            <a:off x="4754505" y="2243539"/>
            <a:ext cx="438492" cy="393073"/>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cxnSp>
        <p:nvCxnSpPr>
          <p:cNvPr id="6" name="Straight Arrow Connector 5"/>
          <p:cNvCxnSpPr/>
          <p:nvPr/>
        </p:nvCxnSpPr>
        <p:spPr>
          <a:xfrm flipV="1">
            <a:off x="2750728" y="3273650"/>
            <a:ext cx="438492" cy="393073"/>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323841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Expression: </a:t>
            </a:r>
            <a:r>
              <a:rPr lang="en-US" dirty="0" err="1" smtClean="0"/>
              <a:t>cell.recon.match.id</a:t>
            </a:r>
            <a:endParaRPr lang="en-US" dirty="0"/>
          </a:p>
        </p:txBody>
      </p:sp>
      <p:pic>
        <p:nvPicPr>
          <p:cNvPr id="4" name="Content Placeholder 3" descr="recon6.tiff"/>
          <p:cNvPicPr>
            <a:picLocks noGrp="1" noChangeAspect="1"/>
          </p:cNvPicPr>
          <p:nvPr>
            <p:ph idx="1"/>
          </p:nvPr>
        </p:nvPicPr>
        <p:blipFill>
          <a:blip r:embed="rId2">
            <a:extLst>
              <a:ext uri="{28A0092B-C50C-407E-A947-70E740481C1C}">
                <a14:useLocalDpi xmlns:a14="http://schemas.microsoft.com/office/drawing/2010/main" val="0"/>
              </a:ext>
            </a:extLst>
          </a:blip>
          <a:srcRect l="-15668" r="-15668"/>
          <a:stretch>
            <a:fillRect/>
          </a:stretch>
        </p:blipFill>
        <p:spPr/>
      </p:pic>
      <p:cxnSp>
        <p:nvCxnSpPr>
          <p:cNvPr id="5" name="Straight Arrow Connector 4"/>
          <p:cNvCxnSpPr/>
          <p:nvPr/>
        </p:nvCxnSpPr>
        <p:spPr>
          <a:xfrm flipV="1">
            <a:off x="2581394" y="2243539"/>
            <a:ext cx="438492" cy="393073"/>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cxnSp>
        <p:nvCxnSpPr>
          <p:cNvPr id="6" name="Straight Arrow Connector 5"/>
          <p:cNvCxnSpPr/>
          <p:nvPr/>
        </p:nvCxnSpPr>
        <p:spPr>
          <a:xfrm flipV="1">
            <a:off x="1297283" y="5827759"/>
            <a:ext cx="438492" cy="393073"/>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flipV="1">
            <a:off x="1551283" y="2243539"/>
            <a:ext cx="438492" cy="393073"/>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018148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Done!</a:t>
            </a:r>
            <a:endParaRPr lang="en-US" dirty="0"/>
          </a:p>
        </p:txBody>
      </p:sp>
      <p:pic>
        <p:nvPicPr>
          <p:cNvPr id="4" name="Content Placeholder 3" descr="recon7.tiff"/>
          <p:cNvPicPr>
            <a:picLocks noGrp="1" noChangeAspect="1"/>
          </p:cNvPicPr>
          <p:nvPr>
            <p:ph idx="1"/>
          </p:nvPr>
        </p:nvPicPr>
        <p:blipFill>
          <a:blip r:embed="rId2">
            <a:extLst>
              <a:ext uri="{28A0092B-C50C-407E-A947-70E740481C1C}">
                <a14:useLocalDpi xmlns:a14="http://schemas.microsoft.com/office/drawing/2010/main" val="0"/>
              </a:ext>
            </a:extLst>
          </a:blip>
          <a:srcRect l="-11227" r="-11227"/>
          <a:stretch>
            <a:fillRect/>
          </a:stretch>
        </p:blipFill>
        <p:spPr/>
      </p:pic>
    </p:spTree>
    <p:extLst>
      <p:ext uri="{BB962C8B-B14F-4D97-AF65-F5344CB8AC3E}">
        <p14:creationId xmlns:p14="http://schemas.microsoft.com/office/powerpoint/2010/main" val="28652100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III. Open Refine for publishing XML-formatted metadata</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82022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a:bodyPr>
          <a:lstStyle/>
          <a:p>
            <a:r>
              <a:rPr lang="en-US" dirty="0" smtClean="0"/>
              <a:t>Strengths:</a:t>
            </a:r>
          </a:p>
          <a:p>
            <a:pPr lvl="1"/>
            <a:r>
              <a:rPr lang="en-US" dirty="0" smtClean="0"/>
              <a:t>Open source</a:t>
            </a:r>
          </a:p>
          <a:p>
            <a:pPr lvl="1"/>
            <a:r>
              <a:rPr lang="en-US" dirty="0" smtClean="0"/>
              <a:t>Much more powerful than excel (some functions easier to use)</a:t>
            </a:r>
          </a:p>
          <a:p>
            <a:pPr lvl="1"/>
            <a:r>
              <a:rPr lang="en-US" dirty="0" smtClean="0"/>
              <a:t>Platform independent</a:t>
            </a:r>
          </a:p>
          <a:p>
            <a:pPr lvl="1"/>
            <a:r>
              <a:rPr lang="en-US" dirty="0" smtClean="0"/>
              <a:t>Great history tracking (provenance!)</a:t>
            </a:r>
          </a:p>
          <a:p>
            <a:pPr lvl="1"/>
            <a:r>
              <a:rPr lang="en-US" dirty="0" smtClean="0"/>
              <a:t>Can export commonly used functions for reuse (more provenance!)</a:t>
            </a:r>
          </a:p>
        </p:txBody>
      </p:sp>
    </p:spTree>
    <p:extLst>
      <p:ext uri="{BB962C8B-B14F-4D97-AF65-F5344CB8AC3E}">
        <p14:creationId xmlns:p14="http://schemas.microsoft.com/office/powerpoint/2010/main" val="49335100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a:t>Weaknesses:</a:t>
            </a:r>
          </a:p>
          <a:p>
            <a:pPr lvl="1"/>
            <a:r>
              <a:rPr lang="en-US" dirty="0"/>
              <a:t>Can be a little </a:t>
            </a:r>
            <a:r>
              <a:rPr lang="en-US" dirty="0" smtClean="0"/>
              <a:t>unstable; some queries are slow</a:t>
            </a:r>
            <a:endParaRPr lang="en-US" dirty="0"/>
          </a:p>
          <a:p>
            <a:pPr lvl="1"/>
            <a:r>
              <a:rPr lang="en-US" dirty="0"/>
              <a:t>Relies on many external </a:t>
            </a:r>
            <a:r>
              <a:rPr lang="en-US" dirty="0" smtClean="0"/>
              <a:t>services </a:t>
            </a:r>
            <a:r>
              <a:rPr lang="en-US" dirty="0" smtClean="0"/>
              <a:t>– some (Freebase) no longer supported</a:t>
            </a:r>
            <a:endParaRPr lang="en-US" dirty="0" smtClean="0"/>
          </a:p>
          <a:p>
            <a:pPr lvl="1"/>
            <a:r>
              <a:rPr lang="en-US" dirty="0" smtClean="0"/>
              <a:t>Some methods require light programming</a:t>
            </a:r>
          </a:p>
          <a:p>
            <a:pPr lvl="1"/>
            <a:r>
              <a:rPr lang="en-US" dirty="0" smtClean="0"/>
              <a:t>More advanced functions are possibly biased toward English/Western languages (unfortunately a common problem in text processing)</a:t>
            </a:r>
            <a:endParaRPr lang="en-US" dirty="0"/>
          </a:p>
          <a:p>
            <a:endParaRPr lang="en-US" dirty="0"/>
          </a:p>
        </p:txBody>
      </p:sp>
    </p:spTree>
    <p:extLst>
      <p:ext uri="{BB962C8B-B14F-4D97-AF65-F5344CB8AC3E}">
        <p14:creationId xmlns:p14="http://schemas.microsoft.com/office/powerpoint/2010/main" val="22007753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Another example</a:t>
            </a:r>
            <a:endParaRPr lang="en-US" dirty="0"/>
          </a:p>
        </p:txBody>
      </p:sp>
      <p:sp>
        <p:nvSpPr>
          <p:cNvPr id="3" name="Content Placeholder 2"/>
          <p:cNvSpPr>
            <a:spLocks noGrp="1"/>
          </p:cNvSpPr>
          <p:nvPr>
            <p:ph idx="1"/>
          </p:nvPr>
        </p:nvSpPr>
        <p:spPr/>
        <p:txBody>
          <a:bodyPr/>
          <a:lstStyle/>
          <a:p>
            <a:r>
              <a:rPr lang="en-US" dirty="0" smtClean="0"/>
              <a:t>Find the “locality” column</a:t>
            </a:r>
          </a:p>
          <a:p>
            <a:r>
              <a:rPr lang="en-US" dirty="0" smtClean="0"/>
              <a:t>Use </a:t>
            </a:r>
            <a:r>
              <a:rPr lang="en-US" dirty="0">
                <a:hlinkClick r:id="rId2"/>
              </a:rPr>
              <a:t>http://reconcile.freebaseapps.com/</a:t>
            </a:r>
            <a:r>
              <a:rPr lang="en-US" dirty="0" smtClean="0">
                <a:hlinkClick r:id="rId2"/>
              </a:rPr>
              <a:t>reconcile</a:t>
            </a:r>
            <a:r>
              <a:rPr lang="en-US" dirty="0" smtClean="0"/>
              <a:t> as the reconciliation service</a:t>
            </a:r>
          </a:p>
          <a:p>
            <a:r>
              <a:rPr lang="en-US" dirty="0" smtClean="0"/>
              <a:t>Selection “location” as type, but note the many other services!</a:t>
            </a:r>
          </a:p>
          <a:p>
            <a:r>
              <a:rPr lang="en-US" dirty="0" smtClean="0"/>
              <a:t>Reconcile away!</a:t>
            </a:r>
          </a:p>
        </p:txBody>
      </p:sp>
    </p:spTree>
    <p:extLst>
      <p:ext uri="{BB962C8B-B14F-4D97-AF65-F5344CB8AC3E}">
        <p14:creationId xmlns:p14="http://schemas.microsoft.com/office/powerpoint/2010/main" val="1372366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Georeferencing with Open Street Maps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858132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this lab</a:t>
            </a:r>
            <a:endParaRPr lang="en-US" dirty="0"/>
          </a:p>
        </p:txBody>
      </p:sp>
      <p:sp>
        <p:nvSpPr>
          <p:cNvPr id="3" name="Content Placeholder 2"/>
          <p:cNvSpPr>
            <a:spLocks noGrp="1"/>
          </p:cNvSpPr>
          <p:nvPr>
            <p:ph idx="1"/>
          </p:nvPr>
        </p:nvSpPr>
        <p:spPr/>
        <p:txBody>
          <a:bodyPr/>
          <a:lstStyle/>
          <a:p>
            <a:r>
              <a:rPr lang="en-US" dirty="0" smtClean="0"/>
              <a:t>We’ll learn:</a:t>
            </a:r>
          </a:p>
          <a:p>
            <a:pPr lvl="1"/>
            <a:r>
              <a:rPr lang="en-US" dirty="0" smtClean="0"/>
              <a:t>The basics of Open Refine (w/ “What’s on the Menu”)</a:t>
            </a:r>
          </a:p>
          <a:p>
            <a:pPr lvl="2"/>
            <a:r>
              <a:rPr lang="en-US" dirty="0" smtClean="0"/>
              <a:t>Creating a project, basic faceting and normalization</a:t>
            </a:r>
          </a:p>
          <a:p>
            <a:pPr lvl="2"/>
            <a:r>
              <a:rPr lang="en-US" dirty="0" smtClean="0"/>
              <a:t>“What’s on the Menu” dataset</a:t>
            </a:r>
          </a:p>
          <a:p>
            <a:pPr lvl="1"/>
            <a:r>
              <a:rPr lang="en-US" dirty="0" smtClean="0"/>
              <a:t>Reconciliation (w/ data from GBIF)</a:t>
            </a:r>
          </a:p>
          <a:p>
            <a:pPr lvl="2"/>
            <a:r>
              <a:rPr lang="en-US" dirty="0" smtClean="0"/>
              <a:t>Introduction to linking to linked data</a:t>
            </a:r>
          </a:p>
          <a:p>
            <a:pPr lvl="1"/>
            <a:r>
              <a:rPr lang="en-US" dirty="0" smtClean="0"/>
              <a:t>Publishing XML metadata with Refine (if we have time)</a:t>
            </a:r>
          </a:p>
          <a:p>
            <a:pPr lvl="2"/>
            <a:endParaRPr lang="en-US" dirty="0" smtClean="0"/>
          </a:p>
          <a:p>
            <a:pPr lvl="1"/>
            <a:endParaRPr lang="en-US" dirty="0" smtClean="0"/>
          </a:p>
          <a:p>
            <a:pPr lvl="1"/>
            <a:endParaRPr lang="en-US" dirty="0"/>
          </a:p>
        </p:txBody>
      </p:sp>
    </p:spTree>
    <p:extLst>
      <p:ext uri="{BB962C8B-B14F-4D97-AF65-F5344CB8AC3E}">
        <p14:creationId xmlns:p14="http://schemas.microsoft.com/office/powerpoint/2010/main" val="10717135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Acknowledgments</a:t>
            </a:r>
            <a:endParaRPr lang="en-US" dirty="0"/>
          </a:p>
        </p:txBody>
      </p:sp>
      <p:sp>
        <p:nvSpPr>
          <p:cNvPr id="3" name="Content Placeholder 2"/>
          <p:cNvSpPr>
            <a:spLocks noGrp="1"/>
          </p:cNvSpPr>
          <p:nvPr>
            <p:ph idx="1"/>
          </p:nvPr>
        </p:nvSpPr>
        <p:spPr/>
        <p:txBody>
          <a:bodyPr>
            <a:normAutofit fontScale="92500" lnSpcReduction="20000"/>
          </a:bodyPr>
          <a:lstStyle/>
          <a:p>
            <a:pPr>
              <a:lnSpc>
                <a:spcPct val="120000"/>
              </a:lnSpc>
            </a:pPr>
            <a:r>
              <a:rPr lang="en-US" i="1" dirty="0"/>
              <a:t>This </a:t>
            </a:r>
            <a:r>
              <a:rPr lang="en-US" i="1" dirty="0" smtClean="0"/>
              <a:t>NYPL portion of this exercise </a:t>
            </a:r>
            <a:r>
              <a:rPr lang="en-US" i="1" dirty="0"/>
              <a:t>was created at the </a:t>
            </a:r>
            <a:r>
              <a:rPr lang="en-US" i="1" dirty="0">
                <a:solidFill>
                  <a:srgbClr val="D2533C"/>
                </a:solidFill>
              </a:rPr>
              <a:t>Maryland Institute for Technology in the Humanities</a:t>
            </a:r>
            <a:r>
              <a:rPr lang="en-US" i="1" dirty="0"/>
              <a:t> and developed through the </a:t>
            </a:r>
            <a:r>
              <a:rPr lang="en-US" i="1" dirty="0">
                <a:solidFill>
                  <a:srgbClr val="D2533C"/>
                </a:solidFill>
              </a:rPr>
              <a:t>Digital Humanities Data Curation Institute</a:t>
            </a:r>
            <a:r>
              <a:rPr lang="en-US" i="1" dirty="0"/>
              <a:t> series, generously funded by the </a:t>
            </a:r>
            <a:r>
              <a:rPr lang="en-US" i="1" dirty="0">
                <a:solidFill>
                  <a:srgbClr val="D2533C"/>
                </a:solidFill>
              </a:rPr>
              <a:t>National Endowment of the Humanities</a:t>
            </a:r>
            <a:r>
              <a:rPr lang="en-US" i="1" dirty="0"/>
              <a:t>.  </a:t>
            </a:r>
          </a:p>
          <a:p>
            <a:endParaRPr lang="en-US" i="1" dirty="0"/>
          </a:p>
          <a:p>
            <a:r>
              <a:rPr lang="en-US" i="1" dirty="0"/>
              <a:t>Special thanks to Trevor </a:t>
            </a:r>
            <a:r>
              <a:rPr lang="en-US" i="1" dirty="0" smtClean="0"/>
              <a:t>Muñoz, Lydia </a:t>
            </a:r>
            <a:r>
              <a:rPr lang="en-US" i="1" dirty="0" err="1" smtClean="0"/>
              <a:t>Zvyaginsteva</a:t>
            </a:r>
            <a:r>
              <a:rPr lang="en-US" i="1" dirty="0"/>
              <a:t> </a:t>
            </a:r>
            <a:r>
              <a:rPr lang="en-US" i="1" dirty="0" smtClean="0"/>
              <a:t>and Megan </a:t>
            </a:r>
            <a:r>
              <a:rPr lang="en-US" i="1" dirty="0" err="1" smtClean="0"/>
              <a:t>Senseney</a:t>
            </a:r>
            <a:r>
              <a:rPr lang="en-US" i="1" dirty="0" smtClean="0"/>
              <a:t>!</a:t>
            </a:r>
            <a:endParaRPr lang="en-US" dirty="0"/>
          </a:p>
          <a:p>
            <a:endParaRPr lang="en-US" dirty="0"/>
          </a:p>
        </p:txBody>
      </p:sp>
    </p:spTree>
    <p:extLst>
      <p:ext uri="{BB962C8B-B14F-4D97-AF65-F5344CB8AC3E}">
        <p14:creationId xmlns:p14="http://schemas.microsoft.com/office/powerpoint/2010/main" val="288173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 Open Refine Basics</a:t>
            </a:r>
            <a:endParaRPr lang="en-US" dirty="0"/>
          </a:p>
        </p:txBody>
      </p:sp>
      <p:sp>
        <p:nvSpPr>
          <p:cNvPr id="3" name="Content Placeholder 2"/>
          <p:cNvSpPr>
            <a:spLocks noGrp="1"/>
          </p:cNvSpPr>
          <p:nvPr>
            <p:ph idx="1"/>
          </p:nvPr>
        </p:nvSpPr>
        <p:spPr>
          <a:xfrm>
            <a:off x="887036" y="1650759"/>
            <a:ext cx="7547107" cy="4816469"/>
          </a:xfrm>
        </p:spPr>
        <p:txBody>
          <a:bodyPr>
            <a:normAutofit/>
          </a:bodyPr>
          <a:lstStyle/>
          <a:p>
            <a:pPr>
              <a:buFont typeface="Wingdings" charset="2"/>
              <a:buChar char="ü"/>
            </a:pPr>
            <a:r>
              <a:rPr lang="en-US" sz="3200" dirty="0" smtClean="0"/>
              <a:t>  Creating a New Project</a:t>
            </a:r>
          </a:p>
          <a:p>
            <a:pPr>
              <a:buFont typeface="Wingdings" charset="2"/>
              <a:buChar char="ü"/>
            </a:pPr>
            <a:r>
              <a:rPr lang="en-US" sz="3200" dirty="0"/>
              <a:t> </a:t>
            </a:r>
            <a:r>
              <a:rPr lang="en-US" sz="3200" dirty="0" smtClean="0"/>
              <a:t> Basic Normalization</a:t>
            </a:r>
          </a:p>
          <a:p>
            <a:pPr>
              <a:buFont typeface="Wingdings" charset="2"/>
              <a:buChar char="ü"/>
            </a:pPr>
            <a:r>
              <a:rPr lang="en-US" sz="3200" dirty="0"/>
              <a:t> </a:t>
            </a:r>
            <a:r>
              <a:rPr lang="en-US" sz="3200" dirty="0" smtClean="0"/>
              <a:t> Faceting and Clustering</a:t>
            </a:r>
          </a:p>
          <a:p>
            <a:pPr>
              <a:buFont typeface="Wingdings" charset="2"/>
              <a:buChar char="ü"/>
            </a:pPr>
            <a:r>
              <a:rPr lang="en-US" sz="3200" dirty="0" smtClean="0"/>
              <a:t>  Records vs. Rows</a:t>
            </a:r>
            <a:endParaRPr lang="en-US" sz="3200" dirty="0"/>
          </a:p>
          <a:p>
            <a:pPr>
              <a:buFont typeface="Wingdings" charset="2"/>
              <a:buChar char="ü"/>
            </a:pPr>
            <a:r>
              <a:rPr lang="en-US" sz="3200" dirty="0" smtClean="0"/>
              <a:t>  Advanced Transformations </a:t>
            </a:r>
            <a:endParaRPr lang="en-US" sz="3200" dirty="0"/>
          </a:p>
        </p:txBody>
      </p:sp>
    </p:spTree>
    <p:extLst>
      <p:ext uri="{BB962C8B-B14F-4D97-AF65-F5344CB8AC3E}">
        <p14:creationId xmlns:p14="http://schemas.microsoft.com/office/powerpoint/2010/main" val="133164642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4-06-05 at 11.46.03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680" y="755717"/>
            <a:ext cx="8748627" cy="4765454"/>
          </a:xfrm>
          <a:prstGeom prst="rect">
            <a:avLst/>
          </a:prstGeom>
          <a:ln>
            <a:solidFill>
              <a:schemeClr val="accent5"/>
            </a:solidFill>
          </a:ln>
        </p:spPr>
      </p:pic>
      <p:sp>
        <p:nvSpPr>
          <p:cNvPr id="3" name="TextBox 2"/>
          <p:cNvSpPr txBox="1"/>
          <p:nvPr/>
        </p:nvSpPr>
        <p:spPr>
          <a:xfrm>
            <a:off x="1" y="-6106"/>
            <a:ext cx="9143999" cy="646331"/>
          </a:xfrm>
          <a:prstGeom prst="rect">
            <a:avLst/>
          </a:prstGeom>
          <a:noFill/>
        </p:spPr>
        <p:txBody>
          <a:bodyPr wrap="square" rtlCol="0">
            <a:spAutoFit/>
          </a:bodyPr>
          <a:lstStyle/>
          <a:p>
            <a:pPr algn="ctr"/>
            <a:r>
              <a:rPr lang="en-US" sz="3600" b="1" dirty="0">
                <a:solidFill>
                  <a:schemeClr val="tx2"/>
                </a:solidFill>
              </a:rPr>
              <a:t>http://</a:t>
            </a:r>
            <a:r>
              <a:rPr lang="en-US" sz="3600" b="1" dirty="0" err="1">
                <a:solidFill>
                  <a:schemeClr val="tx2"/>
                </a:solidFill>
              </a:rPr>
              <a:t>menus.nypl.org</a:t>
            </a:r>
            <a:r>
              <a:rPr lang="en-US" sz="3600" b="1" dirty="0">
                <a:solidFill>
                  <a:schemeClr val="tx2"/>
                </a:solidFill>
              </a:rPr>
              <a:t>/</a:t>
            </a:r>
          </a:p>
        </p:txBody>
      </p:sp>
    </p:spTree>
    <p:extLst>
      <p:ext uri="{BB962C8B-B14F-4D97-AF65-F5344CB8AC3E}">
        <p14:creationId xmlns:p14="http://schemas.microsoft.com/office/powerpoint/2010/main" val="304200618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Crowdsourced</a:t>
            </a:r>
            <a:r>
              <a:rPr lang="en-US" dirty="0" smtClean="0"/>
              <a:t> transcription</a:t>
            </a:r>
            <a:endParaRPr lang="en-US" dirty="0"/>
          </a:p>
        </p:txBody>
      </p:sp>
      <p:sp>
        <p:nvSpPr>
          <p:cNvPr id="3" name="Content Placeholder 2"/>
          <p:cNvSpPr>
            <a:spLocks noGrp="1"/>
          </p:cNvSpPr>
          <p:nvPr>
            <p:ph idx="1"/>
          </p:nvPr>
        </p:nvSpPr>
        <p:spPr/>
        <p:txBody>
          <a:bodyPr>
            <a:normAutofit/>
          </a:bodyPr>
          <a:lstStyle/>
          <a:p>
            <a:r>
              <a:rPr lang="en-US" dirty="0"/>
              <a:t>V</a:t>
            </a:r>
            <a:r>
              <a:rPr lang="en-US" dirty="0" smtClean="0"/>
              <a:t>olunteer </a:t>
            </a:r>
            <a:r>
              <a:rPr lang="en-US" dirty="0"/>
              <a:t>transcription </a:t>
            </a:r>
            <a:r>
              <a:rPr lang="en-US" dirty="0" smtClean="0"/>
              <a:t>can mean inconsistent </a:t>
            </a:r>
            <a:r>
              <a:rPr lang="en-US" dirty="0"/>
              <a:t>data entry</a:t>
            </a:r>
            <a:r>
              <a:rPr lang="en-US" dirty="0" smtClean="0"/>
              <a:t>.</a:t>
            </a:r>
            <a:endParaRPr lang="en-US" dirty="0"/>
          </a:p>
          <a:p>
            <a:r>
              <a:rPr lang="en-US" dirty="0"/>
              <a:t>Even well-transcribed data </a:t>
            </a:r>
            <a:r>
              <a:rPr lang="en-US" dirty="0" smtClean="0"/>
              <a:t>needs cleaning (synonyms </a:t>
            </a:r>
            <a:r>
              <a:rPr lang="en-US" dirty="0"/>
              <a:t>and spelling variants, etc</a:t>
            </a:r>
            <a:r>
              <a:rPr lang="en-US" dirty="0" smtClean="0"/>
              <a:t>.)</a:t>
            </a:r>
            <a:endParaRPr lang="en-US" dirty="0"/>
          </a:p>
          <a:p>
            <a:r>
              <a:rPr lang="en-US" dirty="0" smtClean="0"/>
              <a:t>Changes over time: </a:t>
            </a:r>
          </a:p>
          <a:p>
            <a:endParaRPr lang="en-US" dirty="0"/>
          </a:p>
          <a:p>
            <a:endParaRPr lang="en-US" dirty="0"/>
          </a:p>
        </p:txBody>
      </p:sp>
      <p:pic>
        <p:nvPicPr>
          <p:cNvPr id="9" name="Picture 8" descr="Screen Shot 2014-06-05 at 12.21.17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876" y="4576200"/>
            <a:ext cx="3574494" cy="1545104"/>
          </a:xfrm>
          <a:prstGeom prst="rect">
            <a:avLst/>
          </a:prstGeom>
          <a:ln>
            <a:solidFill>
              <a:schemeClr val="tx2"/>
            </a:solidFill>
          </a:ln>
        </p:spPr>
      </p:pic>
      <p:pic>
        <p:nvPicPr>
          <p:cNvPr id="10" name="Picture 9" descr="Screen Shot 2014-06-05 at 12.30.5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0612" y="4559807"/>
            <a:ext cx="2814262" cy="1509949"/>
          </a:xfrm>
          <a:prstGeom prst="rect">
            <a:avLst/>
          </a:prstGeom>
          <a:ln>
            <a:solidFill>
              <a:srgbClr val="D2533C"/>
            </a:solidFill>
          </a:ln>
        </p:spPr>
      </p:pic>
      <p:sp>
        <p:nvSpPr>
          <p:cNvPr id="11" name="TextBox 10"/>
          <p:cNvSpPr txBox="1"/>
          <p:nvPr/>
        </p:nvSpPr>
        <p:spPr>
          <a:xfrm>
            <a:off x="4395958" y="5111936"/>
            <a:ext cx="911754" cy="646331"/>
          </a:xfrm>
          <a:prstGeom prst="rect">
            <a:avLst/>
          </a:prstGeom>
          <a:noFill/>
        </p:spPr>
        <p:txBody>
          <a:bodyPr wrap="square" rtlCol="0">
            <a:spAutoFit/>
          </a:bodyPr>
          <a:lstStyle/>
          <a:p>
            <a:pPr algn="ctr"/>
            <a:r>
              <a:rPr lang="en-US" sz="3600" b="1" dirty="0"/>
              <a:t>v</a:t>
            </a:r>
            <a:r>
              <a:rPr lang="en-US" sz="3600" b="1" dirty="0" smtClean="0"/>
              <a:t>s.</a:t>
            </a:r>
            <a:endParaRPr lang="en-US" sz="3600" b="1" dirty="0"/>
          </a:p>
        </p:txBody>
      </p:sp>
      <p:sp>
        <p:nvSpPr>
          <p:cNvPr id="12" name="Donut 11"/>
          <p:cNvSpPr/>
          <p:nvPr/>
        </p:nvSpPr>
        <p:spPr>
          <a:xfrm>
            <a:off x="3287889" y="4559807"/>
            <a:ext cx="743592" cy="769055"/>
          </a:xfrm>
          <a:prstGeom prst="donut">
            <a:avLst>
              <a:gd name="adj" fmla="val 11716"/>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3" name="Donut 12"/>
          <p:cNvSpPr/>
          <p:nvPr/>
        </p:nvSpPr>
        <p:spPr>
          <a:xfrm>
            <a:off x="7800623" y="4537736"/>
            <a:ext cx="743592" cy="769055"/>
          </a:xfrm>
          <a:prstGeom prst="donut">
            <a:avLst>
              <a:gd name="adj" fmla="val 11716"/>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34311561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(10 minutes)</a:t>
            </a:r>
            <a:endParaRPr lang="en-US" dirty="0"/>
          </a:p>
        </p:txBody>
      </p:sp>
      <p:sp>
        <p:nvSpPr>
          <p:cNvPr id="3" name="Content Placeholder 2"/>
          <p:cNvSpPr>
            <a:spLocks noGrp="1"/>
          </p:cNvSpPr>
          <p:nvPr>
            <p:ph idx="1"/>
          </p:nvPr>
        </p:nvSpPr>
        <p:spPr>
          <a:xfrm>
            <a:off x="740896" y="1600200"/>
            <a:ext cx="7945904" cy="4213578"/>
          </a:xfrm>
        </p:spPr>
        <p:txBody>
          <a:bodyPr>
            <a:normAutofit fontScale="92500" lnSpcReduction="10000"/>
          </a:bodyPr>
          <a:lstStyle/>
          <a:p>
            <a:pPr marL="0" indent="0">
              <a:buNone/>
            </a:pPr>
            <a:r>
              <a:rPr lang="en-US" dirty="0" smtClean="0"/>
              <a:t>Step 1:  Get to know “What’s on the menu?”</a:t>
            </a:r>
          </a:p>
          <a:p>
            <a:pPr lvl="1">
              <a:buFont typeface="Arial"/>
              <a:buChar char="•"/>
            </a:pPr>
            <a:r>
              <a:rPr lang="en-US" dirty="0" smtClean="0"/>
              <a:t>  Browse </a:t>
            </a:r>
            <a:r>
              <a:rPr lang="en-US" dirty="0"/>
              <a:t>menus: </a:t>
            </a:r>
            <a:r>
              <a:rPr lang="en-US" b="1" dirty="0"/>
              <a:t>http://</a:t>
            </a:r>
            <a:r>
              <a:rPr lang="en-US" b="1" dirty="0" err="1"/>
              <a:t>menus.nypl.org</a:t>
            </a:r>
            <a:r>
              <a:rPr lang="en-US" b="1" dirty="0"/>
              <a:t>/</a:t>
            </a:r>
            <a:endParaRPr lang="en-US" b="1" dirty="0" smtClean="0"/>
          </a:p>
          <a:p>
            <a:pPr lvl="1">
              <a:buFont typeface="Arial"/>
              <a:buChar char="•"/>
            </a:pPr>
            <a:r>
              <a:rPr lang="en-US" dirty="0" smtClean="0"/>
              <a:t>  Try transcription and geo-tagging tools</a:t>
            </a:r>
          </a:p>
          <a:p>
            <a:pPr lvl="1">
              <a:buFont typeface="Arial"/>
              <a:buChar char="•"/>
            </a:pPr>
            <a:r>
              <a:rPr lang="en-US" dirty="0" smtClean="0"/>
              <a:t>  Learn about your data access options</a:t>
            </a:r>
            <a:endParaRPr lang="en-US" dirty="0"/>
          </a:p>
          <a:p>
            <a:pPr marL="0" indent="0">
              <a:buNone/>
            </a:pPr>
            <a:r>
              <a:rPr lang="en-US" dirty="0" smtClean="0"/>
              <a:t>Step 2:  NYPL menus data</a:t>
            </a:r>
          </a:p>
          <a:p>
            <a:pPr lvl="1">
              <a:buFont typeface="Arial"/>
              <a:buChar char="•"/>
            </a:pPr>
            <a:r>
              <a:rPr lang="en-US" dirty="0"/>
              <a:t> </a:t>
            </a:r>
            <a:r>
              <a:rPr lang="en-US" dirty="0" smtClean="0"/>
              <a:t> Locate “NYPL Menus Data” folder on your desktop</a:t>
            </a:r>
          </a:p>
          <a:p>
            <a:pPr lvl="1">
              <a:buFont typeface="Arial"/>
              <a:buChar char="•"/>
            </a:pPr>
            <a:r>
              <a:rPr lang="en-US" dirty="0"/>
              <a:t> </a:t>
            </a:r>
            <a:r>
              <a:rPr lang="en-US" dirty="0" smtClean="0"/>
              <a:t> Open “</a:t>
            </a:r>
            <a:r>
              <a:rPr lang="en-US" dirty="0" err="1" smtClean="0"/>
              <a:t>Menus.csv</a:t>
            </a:r>
            <a:r>
              <a:rPr lang="en-US" dirty="0" smtClean="0"/>
              <a:t>” or “</a:t>
            </a:r>
            <a:r>
              <a:rPr lang="en-US" dirty="0" err="1" smtClean="0"/>
              <a:t>Dish.csv</a:t>
            </a:r>
            <a:r>
              <a:rPr lang="en-US" dirty="0" smtClean="0"/>
              <a:t>” and review data </a:t>
            </a:r>
            <a:endParaRPr lang="en-US" dirty="0"/>
          </a:p>
          <a:p>
            <a:pPr marL="0" indent="0">
              <a:buNone/>
            </a:pPr>
            <a:r>
              <a:rPr lang="en-US" dirty="0" smtClean="0"/>
              <a:t>Step 3:  Debrief</a:t>
            </a:r>
            <a:endParaRPr lang="en-US" dirty="0"/>
          </a:p>
        </p:txBody>
      </p:sp>
    </p:spTree>
    <p:extLst>
      <p:ext uri="{BB962C8B-B14F-4D97-AF65-F5344CB8AC3E}">
        <p14:creationId xmlns:p14="http://schemas.microsoft.com/office/powerpoint/2010/main" val="374144627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Screen Shot 2014-06-25 at 12.52.3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086" y="1559626"/>
            <a:ext cx="7935677" cy="4865612"/>
          </a:xfrm>
          <a:prstGeom prst="rect">
            <a:avLst/>
          </a:prstGeom>
          <a:ln>
            <a:solidFill>
              <a:schemeClr val="accent5"/>
            </a:solidFill>
          </a:ln>
        </p:spPr>
      </p:pic>
      <p:sp>
        <p:nvSpPr>
          <p:cNvPr id="2" name="Title 1"/>
          <p:cNvSpPr>
            <a:spLocks noGrp="1"/>
          </p:cNvSpPr>
          <p:nvPr>
            <p:ph type="title"/>
          </p:nvPr>
        </p:nvSpPr>
        <p:spPr/>
        <p:txBody>
          <a:bodyPr/>
          <a:lstStyle/>
          <a:p>
            <a:r>
              <a:rPr lang="en-US" dirty="0" smtClean="0"/>
              <a:t>Creating a Project</a:t>
            </a:r>
            <a:endParaRPr lang="en-US" dirty="0"/>
          </a:p>
        </p:txBody>
      </p:sp>
      <p:cxnSp>
        <p:nvCxnSpPr>
          <p:cNvPr id="6" name="Straight Arrow Connector 5"/>
          <p:cNvCxnSpPr/>
          <p:nvPr/>
        </p:nvCxnSpPr>
        <p:spPr>
          <a:xfrm flipH="1" flipV="1">
            <a:off x="4520972" y="2963172"/>
            <a:ext cx="408247" cy="362836"/>
          </a:xfrm>
          <a:prstGeom prst="straightConnector1">
            <a:avLst/>
          </a:prstGeom>
          <a:ln w="38100" cmpd="sng">
            <a:solidFill>
              <a:schemeClr val="tx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8029528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4530</TotalTime>
  <Words>1510</Words>
  <Application>Microsoft Macintosh PowerPoint</Application>
  <PresentationFormat>On-screen Show (4:3)</PresentationFormat>
  <Paragraphs>189</Paragraphs>
  <Slides>40</Slides>
  <Notes>17</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Office Theme</vt:lpstr>
      <vt:lpstr>Lab:  Data carpentry with Open Refine</vt:lpstr>
      <vt:lpstr>Cleaning data</vt:lpstr>
      <vt:lpstr>Open Refine</vt:lpstr>
      <vt:lpstr>In this lab</vt:lpstr>
      <vt:lpstr>I. Open Refine Basics</vt:lpstr>
      <vt:lpstr>PowerPoint Presentation</vt:lpstr>
      <vt:lpstr>Crowdsourced transcription</vt:lpstr>
      <vt:lpstr>Activity (10 minutes)</vt:lpstr>
      <vt:lpstr>Creating a Project</vt:lpstr>
      <vt:lpstr>Creating a Project</vt:lpstr>
      <vt:lpstr>Basic Normalization</vt:lpstr>
      <vt:lpstr>Tracking Project History</vt:lpstr>
      <vt:lpstr>Extract and Apply!</vt:lpstr>
      <vt:lpstr>Records vs. Rows</vt:lpstr>
      <vt:lpstr>Multiple Values, Multiple Rows</vt:lpstr>
      <vt:lpstr>One Record, Multiple Rows</vt:lpstr>
      <vt:lpstr>Faceting and Clustering</vt:lpstr>
      <vt:lpstr>Faceting and Clustering</vt:lpstr>
      <vt:lpstr>Faceting and Clustering</vt:lpstr>
      <vt:lpstr>Kinds of clustering</vt:lpstr>
      <vt:lpstr>Check your clusters!</vt:lpstr>
      <vt:lpstr>Activity: Explore Open Refine </vt:lpstr>
      <vt:lpstr>II. Reconciliation</vt:lpstr>
      <vt:lpstr>First, clean the data (10 minutes)</vt:lpstr>
      <vt:lpstr>Name Reconciliation</vt:lpstr>
      <vt:lpstr>Name Reconciliation</vt:lpstr>
      <vt:lpstr>Name Reconciliation</vt:lpstr>
      <vt:lpstr>“scientificName” &gt; Reconcile &gt;”Start reconciling </vt:lpstr>
      <vt:lpstr>Select “Add Namespaced Service; Pick a service from the list in your book</vt:lpstr>
      <vt:lpstr>Start Reconciling!</vt:lpstr>
      <vt:lpstr>It might take a while…</vt:lpstr>
      <vt:lpstr>“scientificName” &gt; Edit column &gt; Add column based on this column</vt:lpstr>
      <vt:lpstr>Expression: cell.recon.match.id</vt:lpstr>
      <vt:lpstr>Done!</vt:lpstr>
      <vt:lpstr>III. Open Refine for publishing XML-formatted metadata</vt:lpstr>
      <vt:lpstr>Summary</vt:lpstr>
      <vt:lpstr>Summary</vt:lpstr>
      <vt:lpstr>Another example</vt:lpstr>
      <vt:lpstr>Georeferencing with Open Street Maps</vt:lpstr>
      <vt:lpstr>Acknowledgments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Workflows</dc:title>
  <dc:creator>Nic Weber</dc:creator>
  <cp:lastModifiedBy>andrea thomer</cp:lastModifiedBy>
  <cp:revision>73</cp:revision>
  <cp:lastPrinted>2014-12-29T20:59:13Z</cp:lastPrinted>
  <dcterms:created xsi:type="dcterms:W3CDTF">2014-12-23T22:24:41Z</dcterms:created>
  <dcterms:modified xsi:type="dcterms:W3CDTF">2015-02-09T18:21:30Z</dcterms:modified>
</cp:coreProperties>
</file>

<file path=docProps/thumbnail.jpeg>
</file>